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9" r:id="rId2"/>
    <p:sldMasterId id="2147483694" r:id="rId3"/>
  </p:sldMasterIdLst>
  <p:notesMasterIdLst>
    <p:notesMasterId r:id="rId2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73" r:id="rId11"/>
    <p:sldId id="274" r:id="rId12"/>
    <p:sldId id="263" r:id="rId13"/>
    <p:sldId id="264" r:id="rId14"/>
    <p:sldId id="265" r:id="rId15"/>
    <p:sldId id="266" r:id="rId16"/>
    <p:sldId id="267" r:id="rId17"/>
    <p:sldId id="272" r:id="rId18"/>
    <p:sldId id="268" r:id="rId19"/>
    <p:sldId id="269" r:id="rId20"/>
    <p:sldId id="276" r:id="rId21"/>
    <p:sldId id="277" r:id="rId22"/>
    <p:sldId id="279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2016 Template Light" id="{A073DAE3-B461-442F-A3D3-6642BD875E4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73"/>
            <p14:sldId id="274"/>
            <p14:sldId id="263"/>
            <p14:sldId id="264"/>
            <p14:sldId id="265"/>
            <p14:sldId id="266"/>
            <p14:sldId id="267"/>
            <p14:sldId id="272"/>
            <p14:sldId id="268"/>
            <p14:sldId id="269"/>
            <p14:sldId id="276"/>
            <p14:sldId id="277"/>
            <p14:sldId id="279"/>
            <p14:sldId id="278"/>
          </p14:sldIdLst>
        </p14:section>
        <p14:section name="Default Section" id="{3CCD4A8F-8825-45B0-9BDF-87E68BC2015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1" d="100"/>
          <a:sy n="61" d="100"/>
        </p:scale>
        <p:origin x="4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809" d="10000"/>
        <a:sy n="5809" d="10000"/>
      </p:scale>
      <p:origin x="0" y="-8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1EFF6-1DDA-4410-8B32-FEA5FF4E2CC2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E8FC2-5F33-4C66-B615-58F8C196F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17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10/17/2016 9:12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5173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22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06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6"/>
            <a:ext cx="27432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6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477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4" indent="0">
              <a:buNone/>
              <a:defRPr sz="1961"/>
            </a:lvl2pPr>
            <a:lvl3pPr marL="219445" indent="0">
              <a:buNone/>
              <a:defRPr sz="1961"/>
            </a:lvl3pPr>
            <a:lvl4pPr marL="466904" indent="0">
              <a:buNone/>
              <a:defRPr sz="1765"/>
            </a:lvl4pPr>
            <a:lvl5pPr marL="725258" indent="0">
              <a:buNone/>
              <a:defRPr sz="176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281883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991759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678048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9735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5378548" cy="2990991"/>
          </a:xfrm>
        </p:spPr>
        <p:txBody>
          <a:bodyPr wrap="square">
            <a:spAutoFit/>
          </a:bodyPr>
          <a:lstStyle>
            <a:lvl1pPr marL="281700" indent="-28170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42" indent="-228618">
              <a:defRPr sz="2353"/>
            </a:lvl2pPr>
            <a:lvl3pPr marL="685856" indent="-165113">
              <a:tabLst/>
              <a:defRPr sz="1961"/>
            </a:lvl3pPr>
            <a:lvl4pPr marL="863669" indent="-177814">
              <a:defRPr/>
            </a:lvl4pPr>
            <a:lvl5pPr marL="1028784" indent="-1651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2990991"/>
          </a:xfrm>
        </p:spPr>
        <p:txBody>
          <a:bodyPr wrap="square">
            <a:spAutoFit/>
          </a:bodyPr>
          <a:lstStyle>
            <a:lvl1pPr marL="281700" indent="-28170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42" indent="-228618">
              <a:defRPr sz="2353"/>
            </a:lvl2pPr>
            <a:lvl3pPr marL="685856" indent="-165113">
              <a:tabLst/>
              <a:defRPr sz="1961"/>
            </a:lvl3pPr>
            <a:lvl4pPr marL="863669" indent="-177814">
              <a:defRPr/>
            </a:lvl4pPr>
            <a:lvl5pPr marL="1028784" indent="-1651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823352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Visual Studio Live! Washington, D.C.">
    <p:bg>
      <p:bgPr>
        <a:blipFill dpi="0" rotWithShape="1">
          <a:blip r:embed="rId2" cstate="print">
            <a:alphaModFix amt="37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42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Visual Studio Live! Washington, D.C.">
    <p:bg>
      <p:bgPr>
        <a:blipFill dpi="0" rotWithShape="1">
          <a:blip r:embed="rId2" cstate="print">
            <a:alphaModFix amt="37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508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isual Studio Live! Washington, D.C.">
    <p:bg>
      <p:bgPr>
        <a:blipFill dpi="0" rotWithShape="1">
          <a:blip r:embed="rId2" cstate="print">
            <a:alphaModFix amt="20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711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4" indent="0">
              <a:buNone/>
              <a:defRPr sz="1961"/>
            </a:lvl2pPr>
            <a:lvl3pPr marL="219445" indent="0">
              <a:buNone/>
              <a:defRPr sz="1961"/>
            </a:lvl3pPr>
            <a:lvl4pPr marL="466904" indent="0">
              <a:buNone/>
              <a:defRPr sz="1765"/>
            </a:lvl4pPr>
            <a:lvl5pPr marL="725258" indent="0">
              <a:buNone/>
              <a:defRPr sz="176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28246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557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857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5378548" cy="2990991"/>
          </a:xfrm>
        </p:spPr>
        <p:txBody>
          <a:bodyPr wrap="square">
            <a:spAutoFit/>
          </a:bodyPr>
          <a:lstStyle>
            <a:lvl1pPr marL="281700" indent="-28170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42" indent="-228618">
              <a:defRPr sz="2353"/>
            </a:lvl2pPr>
            <a:lvl3pPr marL="685856" indent="-165113">
              <a:tabLst/>
              <a:defRPr sz="1961"/>
            </a:lvl3pPr>
            <a:lvl4pPr marL="863669" indent="-177814">
              <a:defRPr/>
            </a:lvl4pPr>
            <a:lvl5pPr marL="1028784" indent="-1651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2990991"/>
          </a:xfrm>
        </p:spPr>
        <p:txBody>
          <a:bodyPr wrap="square">
            <a:spAutoFit/>
          </a:bodyPr>
          <a:lstStyle>
            <a:lvl1pPr marL="281700" indent="-28170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42" indent="-228618">
              <a:defRPr sz="2353"/>
            </a:lvl2pPr>
            <a:lvl3pPr marL="685856" indent="-165113">
              <a:tabLst/>
              <a:defRPr sz="1961"/>
            </a:lvl3pPr>
            <a:lvl4pPr marL="863669" indent="-177814">
              <a:defRPr/>
            </a:lvl4pPr>
            <a:lvl5pPr marL="1028784" indent="-1651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744175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991759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390618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isual Studio Live! Washington, D.C.">
    <p:bg>
      <p:bgPr>
        <a:blipFill dpi="0" rotWithShape="1">
          <a:blip r:embed="rId2" cstate="print">
            <a:alphaModFix amt="20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526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4" indent="0">
              <a:buNone/>
              <a:defRPr sz="1961"/>
            </a:lvl2pPr>
            <a:lvl3pPr marL="219445" indent="0">
              <a:buNone/>
              <a:defRPr sz="1961"/>
            </a:lvl3pPr>
            <a:lvl4pPr marL="466904" indent="0">
              <a:buNone/>
              <a:defRPr sz="1765"/>
            </a:lvl4pPr>
            <a:lvl5pPr marL="725258" indent="0">
              <a:buNone/>
              <a:defRPr sz="176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401170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5378548" cy="2990991"/>
          </a:xfrm>
        </p:spPr>
        <p:txBody>
          <a:bodyPr wrap="square">
            <a:spAutoFit/>
          </a:bodyPr>
          <a:lstStyle>
            <a:lvl1pPr marL="281700" indent="-28170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42" indent="-228618">
              <a:defRPr sz="2353"/>
            </a:lvl2pPr>
            <a:lvl3pPr marL="685856" indent="-165113">
              <a:tabLst/>
              <a:defRPr sz="1961"/>
            </a:lvl3pPr>
            <a:lvl4pPr marL="863669" indent="-177814">
              <a:defRPr/>
            </a:lvl4pPr>
            <a:lvl5pPr marL="1028784" indent="-1651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2990991"/>
          </a:xfrm>
        </p:spPr>
        <p:txBody>
          <a:bodyPr wrap="square">
            <a:spAutoFit/>
          </a:bodyPr>
          <a:lstStyle>
            <a:lvl1pPr marL="281700" indent="-28170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42" indent="-228618">
              <a:defRPr sz="2353"/>
            </a:lvl2pPr>
            <a:lvl3pPr marL="685856" indent="-165113">
              <a:tabLst/>
              <a:defRPr sz="1961"/>
            </a:lvl3pPr>
            <a:lvl4pPr marL="863669" indent="-177814">
              <a:defRPr/>
            </a:lvl4pPr>
            <a:lvl5pPr marL="1028784" indent="-1651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852268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32645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991759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58064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931487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402213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301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52823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1970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828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390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557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914367">
              <a:defRPr/>
            </a:pPr>
            <a:fld id="{03173A4F-54E2-42AD-AEE7-525DC08E7D5E}" type="datetimeFigureOut">
              <a:rPr lang="en-US" sz="1765" smtClean="0">
                <a:solidFill>
                  <a:srgbClr val="505050"/>
                </a:solidFill>
              </a:rPr>
              <a:pPr defTabSz="914367">
                <a:defRPr/>
              </a:pPr>
              <a:t>10/17/2016</a:t>
            </a:fld>
            <a:endParaRPr lang="en-US" sz="1765">
              <a:solidFill>
                <a:srgbClr val="50505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914367">
              <a:defRPr/>
            </a:pPr>
            <a:endParaRPr lang="en-US" sz="1765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4074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10/17/2016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314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914400" y="2130426"/>
            <a:ext cx="10363200" cy="147002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609498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1218996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828494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2437991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8737600" y="6356350"/>
            <a:ext cx="357669" cy="3621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8021211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1" cy="1362076"/>
          </a:xfrm>
          <a:prstGeom prst="rect">
            <a:avLst/>
          </a:prstGeom>
        </p:spPr>
        <p:txBody>
          <a:bodyPr/>
          <a:lstStyle>
            <a:lvl1pPr algn="l">
              <a:defRPr sz="5333" b="1" cap="all"/>
            </a:lvl1pPr>
          </a:lstStyle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33"/>
              </a:spcBef>
              <a:buSzTx/>
              <a:buFontTx/>
              <a:buNone/>
              <a:defRPr sz="2666">
                <a:solidFill>
                  <a:srgbClr val="888888"/>
                </a:solidFill>
              </a:defRPr>
            </a:lvl1pPr>
            <a:lvl2pPr marL="0" indent="609498">
              <a:spcBef>
                <a:spcPts val="533"/>
              </a:spcBef>
              <a:buSzTx/>
              <a:buFontTx/>
              <a:buNone/>
              <a:defRPr sz="2666">
                <a:solidFill>
                  <a:srgbClr val="888888"/>
                </a:solidFill>
              </a:defRPr>
            </a:lvl2pPr>
            <a:lvl3pPr marL="0" indent="1218996">
              <a:spcBef>
                <a:spcPts val="533"/>
              </a:spcBef>
              <a:buSzTx/>
              <a:buFontTx/>
              <a:buNone/>
              <a:defRPr sz="2666">
                <a:solidFill>
                  <a:srgbClr val="888888"/>
                </a:solidFill>
              </a:defRPr>
            </a:lvl3pPr>
            <a:lvl4pPr marL="0" indent="1828494">
              <a:spcBef>
                <a:spcPts val="533"/>
              </a:spcBef>
              <a:buSzTx/>
              <a:buFontTx/>
              <a:buNone/>
              <a:defRPr sz="2666">
                <a:solidFill>
                  <a:srgbClr val="888888"/>
                </a:solidFill>
              </a:defRPr>
            </a:lvl4pPr>
            <a:lvl5pPr marL="0" indent="2437991">
              <a:spcBef>
                <a:spcPts val="533"/>
              </a:spcBef>
              <a:buSzTx/>
              <a:buFontTx/>
              <a:buNone/>
              <a:defRPr sz="2666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8737600" y="6356350"/>
            <a:ext cx="357669" cy="3621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3585807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4"/>
          </a:xfrm>
          <a:prstGeom prst="rect">
            <a:avLst/>
          </a:prstGeom>
        </p:spPr>
        <p:txBody>
          <a:bodyPr/>
          <a:lstStyle>
            <a:lvl1pPr>
              <a:spcBef>
                <a:spcPts val="800"/>
              </a:spcBef>
              <a:defRPr sz="3733"/>
            </a:lvl1pPr>
            <a:lvl2pPr marL="1053923" indent="-444426">
              <a:spcBef>
                <a:spcPts val="800"/>
              </a:spcBef>
              <a:defRPr sz="3733"/>
            </a:lvl2pPr>
            <a:lvl3pPr marL="1645643" indent="-426647">
              <a:spcBef>
                <a:spcPts val="800"/>
              </a:spcBef>
              <a:defRPr sz="3733"/>
            </a:lvl3pPr>
            <a:lvl4pPr marL="2302547" indent="-474053">
              <a:spcBef>
                <a:spcPts val="800"/>
              </a:spcBef>
              <a:defRPr sz="3733"/>
            </a:lvl4pPr>
            <a:lvl5pPr marL="2912046" indent="-474053">
              <a:spcBef>
                <a:spcPts val="800"/>
              </a:spcBef>
              <a:defRPr sz="37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8737600" y="6356350"/>
            <a:ext cx="357669" cy="3621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5483710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xfrm>
            <a:off x="609600" y="1535113"/>
            <a:ext cx="5386917" cy="63976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667"/>
              </a:spcBef>
              <a:buSzTx/>
              <a:buFontTx/>
              <a:buNone/>
              <a:defRPr sz="3200" b="1"/>
            </a:lvl1pPr>
            <a:lvl2pPr marL="0" indent="609498">
              <a:spcBef>
                <a:spcPts val="667"/>
              </a:spcBef>
              <a:buSzTx/>
              <a:buFontTx/>
              <a:buNone/>
              <a:defRPr sz="3200" b="1"/>
            </a:lvl2pPr>
            <a:lvl3pPr marL="0" indent="1218996">
              <a:spcBef>
                <a:spcPts val="667"/>
              </a:spcBef>
              <a:buSzTx/>
              <a:buFontTx/>
              <a:buNone/>
              <a:defRPr sz="3200" b="1"/>
            </a:lvl3pPr>
            <a:lvl4pPr marL="0" indent="1828494">
              <a:spcBef>
                <a:spcPts val="667"/>
              </a:spcBef>
              <a:buSzTx/>
              <a:buFontTx/>
              <a:buNone/>
              <a:defRPr sz="3200" b="1"/>
            </a:lvl4pPr>
            <a:lvl5pPr marL="0" indent="2437991">
              <a:spcBef>
                <a:spcPts val="667"/>
              </a:spcBef>
              <a:buSzTx/>
              <a:buFontTx/>
              <a:buNone/>
              <a:defRPr sz="32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sz="quarter" idx="13"/>
          </p:nvPr>
        </p:nvSpPr>
        <p:spPr>
          <a:xfrm>
            <a:off x="6193368" y="1535113"/>
            <a:ext cx="5389035" cy="63976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90"/>
              </a:spcBef>
              <a:buSzTx/>
              <a:buFontTx/>
              <a:buNone/>
              <a:defRPr sz="2400" b="1"/>
            </a:lvl1pPr>
          </a:lstStyle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xfrm>
            <a:off x="8737600" y="6356350"/>
            <a:ext cx="357669" cy="3621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0193855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xfrm>
            <a:off x="8737600" y="6356350"/>
            <a:ext cx="357669" cy="3621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9115886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xfrm>
            <a:off x="8737600" y="6356350"/>
            <a:ext cx="357669" cy="3621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6309945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5" cy="1162052"/>
          </a:xfrm>
          <a:prstGeom prst="rect">
            <a:avLst/>
          </a:prstGeom>
        </p:spPr>
        <p:txBody>
          <a:bodyPr anchor="b"/>
          <a:lstStyle>
            <a:lvl1pPr algn="l">
              <a:defRPr sz="2666" b="1"/>
            </a:lvl1pPr>
          </a:lstStyle>
          <a:p>
            <a:r>
              <a:t>Title Text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sz="half" idx="13"/>
          </p:nvPr>
        </p:nvSpPr>
        <p:spPr>
          <a:xfrm>
            <a:off x="609602" y="1435102"/>
            <a:ext cx="4011086" cy="46910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94"/>
              </a:spcBef>
              <a:buSzTx/>
              <a:buFontTx/>
              <a:buNone/>
              <a:defRPr sz="1400"/>
            </a:lvl1pPr>
          </a:lstStyle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xfrm>
            <a:off x="8737600" y="6356350"/>
            <a:ext cx="357669" cy="3621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122166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10/17/2016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545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2389718" y="4800600"/>
            <a:ext cx="7315201" cy="566739"/>
          </a:xfrm>
          <a:prstGeom prst="rect">
            <a:avLst/>
          </a:prstGeom>
        </p:spPr>
        <p:txBody>
          <a:bodyPr anchor="b"/>
          <a:lstStyle>
            <a:lvl1pPr algn="l">
              <a:defRPr sz="2666" b="1"/>
            </a:lvl1pPr>
          </a:lstStyle>
          <a:p>
            <a:r>
              <a:t>Title 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pic" sz="half" idx="13"/>
          </p:nvPr>
        </p:nvSpPr>
        <p:spPr>
          <a:xfrm>
            <a:off x="2389718" y="612775"/>
            <a:ext cx="7315201" cy="41148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body" sz="quarter" idx="1"/>
          </p:nvPr>
        </p:nvSpPr>
        <p:spPr>
          <a:xfrm>
            <a:off x="2389718" y="5367338"/>
            <a:ext cx="7315201" cy="804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66"/>
            </a:lvl1pPr>
            <a:lvl2pPr marL="0" indent="609498">
              <a:spcBef>
                <a:spcPts val="400"/>
              </a:spcBef>
              <a:buSzTx/>
              <a:buFontTx/>
              <a:buNone/>
              <a:defRPr sz="1866"/>
            </a:lvl2pPr>
            <a:lvl3pPr marL="0" indent="1218996">
              <a:spcBef>
                <a:spcPts val="400"/>
              </a:spcBef>
              <a:buSzTx/>
              <a:buFontTx/>
              <a:buNone/>
              <a:defRPr sz="1866"/>
            </a:lvl3pPr>
            <a:lvl4pPr marL="0" indent="1828494">
              <a:spcBef>
                <a:spcPts val="400"/>
              </a:spcBef>
              <a:buSzTx/>
              <a:buFontTx/>
              <a:buNone/>
              <a:defRPr sz="1866"/>
            </a:lvl4pPr>
            <a:lvl5pPr marL="0" indent="2437991">
              <a:spcBef>
                <a:spcPts val="400"/>
              </a:spcBef>
              <a:buSzTx/>
              <a:buFontTx/>
              <a:buNone/>
              <a:defRPr sz="1866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8737600" y="6356350"/>
            <a:ext cx="357669" cy="3621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2103928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9" indent="0">
              <a:buNone/>
              <a:defRPr/>
            </a:lvl3pPr>
            <a:lvl4pPr marL="448119" indent="0">
              <a:buNone/>
              <a:defRPr/>
            </a:lvl4pPr>
            <a:lvl5pPr marL="67217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61692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10/17/2016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01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10/17/2016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6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10/17/2016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2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3052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7" y="1435104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10/17/2016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25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10/17/2016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3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9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5867" kern="1200">
          <a:solidFill>
            <a:srgbClr val="19557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Clr>
          <a:srgbClr val="195570"/>
        </a:buClr>
        <a:buFont typeface="Arial" pitchFamily="-72" charset="0"/>
        <a:buChar char="•"/>
        <a:defRPr sz="42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3733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6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6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20"/>
            <a:chOff x="12618967" y="-221"/>
            <a:chExt cx="954235" cy="5767188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6321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704" r:id="rId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739224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</p:sldLayoutIdLst>
  <p:transition spd="med"/>
  <p:txStyles>
    <p:titleStyle>
      <a:lvl1pPr marL="0" marR="0" indent="0" algn="ctr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457124" marR="0" indent="-457124" algn="l" defTabSz="609498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1044853" marR="0" indent="-435355" algn="l" defTabSz="609498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–"/>
        <a:tabLst/>
        <a:defRPr sz="42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625328" marR="0" indent="-406332" algn="l" defTabSz="609498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2316092" marR="0" indent="-487598" algn="l" defTabSz="609498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–"/>
        <a:tabLst/>
        <a:defRPr sz="42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925590" marR="0" indent="-487598" algn="l" defTabSz="609498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»"/>
        <a:tabLst/>
        <a:defRPr sz="42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3535087" marR="0" indent="-487598" algn="l" defTabSz="609498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4144586" marR="0" indent="-487598" algn="l" defTabSz="609498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4754082" marR="0" indent="-487597" algn="l" defTabSz="609498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5363580" marR="0" indent="-487597" algn="l" defTabSz="609498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l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609498" algn="l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218996" algn="l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828494" algn="l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2437991" algn="l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3047489" algn="l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3656988" algn="l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4266485" algn="l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4875983" algn="l" defTabSz="6094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12" Type="http://schemas.openxmlformats.org/officeDocument/2006/relationships/image" Target="../media/image2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tiff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aka.ms/DockerToolsForV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YoDocker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aka.ms/DockerToolsForVSCode" TargetMode="Externa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302" y="1647113"/>
            <a:ext cx="11578757" cy="1792836"/>
          </a:xfrm>
        </p:spPr>
        <p:txBody>
          <a:bodyPr/>
          <a:lstStyle/>
          <a:p>
            <a:r>
              <a:rPr lang="en-US" dirty="0"/>
              <a:t>Evolving Service Costs Amortization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59010" y="3130192"/>
            <a:ext cx="7544846" cy="1792072"/>
          </a:xfrm>
        </p:spPr>
        <p:txBody>
          <a:bodyPr/>
          <a:lstStyle/>
          <a:p>
            <a:r>
              <a:rPr lang="en-US" dirty="0"/>
              <a:t>Steve Lasker</a:t>
            </a:r>
          </a:p>
          <a:p>
            <a:r>
              <a:rPr lang="en-US" sz="2745" dirty="0"/>
              <a:t>Program Manager</a:t>
            </a:r>
          </a:p>
          <a:p>
            <a:r>
              <a:rPr lang="en-US" sz="2745" dirty="0"/>
              <a:t>Azure Developer Experiences</a:t>
            </a:r>
          </a:p>
          <a:p>
            <a:r>
              <a:rPr lang="en-US" sz="2353" dirty="0"/>
              <a:t>blogs.msdn.microsoft.com/</a:t>
            </a:r>
            <a:r>
              <a:rPr lang="en-US" sz="2353" dirty="0" err="1"/>
              <a:t>SteveLasker</a:t>
            </a:r>
            <a:endParaRPr lang="en-US" sz="2353" dirty="0"/>
          </a:p>
          <a:p>
            <a:r>
              <a:rPr lang="en-US" sz="2353" dirty="0"/>
              <a:t>@</a:t>
            </a:r>
            <a:r>
              <a:rPr lang="en-US" sz="2353" dirty="0" err="1"/>
              <a:t>SteveLasker</a:t>
            </a:r>
            <a:endParaRPr lang="en-US" sz="2353" dirty="0"/>
          </a:p>
          <a:p>
            <a:r>
              <a:rPr lang="en-US" sz="2353" dirty="0"/>
              <a:t>Steve.Lasker@Microsoft.com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378" y="279847"/>
            <a:ext cx="10971244" cy="1142838"/>
          </a:xfrm>
        </p:spPr>
        <p:txBody>
          <a:bodyPr/>
          <a:lstStyle/>
          <a:p>
            <a:pPr algn="l"/>
            <a:r>
              <a:rPr lang="en-US" dirty="0"/>
              <a:t>Instancing Multiple Copies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378" y="1600461"/>
            <a:ext cx="9549046" cy="3379335"/>
          </a:xfrm>
        </p:spPr>
        <p:txBody>
          <a:bodyPr/>
          <a:lstStyle/>
          <a:p>
            <a:r>
              <a:rPr lang="en-US" dirty="0"/>
              <a:t>You need:</a:t>
            </a:r>
          </a:p>
          <a:p>
            <a:pPr lvl="1"/>
            <a:r>
              <a:rPr lang="en-US" dirty="0"/>
              <a:t>10 web front ends</a:t>
            </a:r>
          </a:p>
          <a:p>
            <a:pPr lvl="1"/>
            <a:r>
              <a:rPr lang="en-US" dirty="0"/>
              <a:t>8 API instances</a:t>
            </a:r>
          </a:p>
          <a:p>
            <a:pPr lvl="1"/>
            <a:r>
              <a:rPr lang="en-US" dirty="0"/>
              <a:t>4 </a:t>
            </a:r>
            <a:r>
              <a:rPr lang="en-US" dirty="0" err="1"/>
              <a:t>Redis</a:t>
            </a:r>
            <a:r>
              <a:rPr lang="en-US" dirty="0"/>
              <a:t> Cache </a:t>
            </a:r>
          </a:p>
          <a:p>
            <a:pPr lvl="1"/>
            <a:r>
              <a:rPr lang="en-US" dirty="0"/>
              <a:t>1 Database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26" name="Picture 2" descr="https://plasq.com/wp-content/uploads/2013/12/pear-tree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250" y="1600461"/>
            <a:ext cx="4145660" cy="510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20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64" name="Group 563"/>
          <p:cNvGrpSpPr/>
          <p:nvPr/>
        </p:nvGrpSpPr>
        <p:grpSpPr>
          <a:xfrm>
            <a:off x="2134162" y="2108388"/>
            <a:ext cx="721037" cy="444217"/>
            <a:chOff x="2877183" y="2583280"/>
            <a:chExt cx="540854" cy="333210"/>
          </a:xfrm>
        </p:grpSpPr>
        <p:grpSp>
          <p:nvGrpSpPr>
            <p:cNvPr id="565" name="Group 564"/>
            <p:cNvGrpSpPr/>
            <p:nvPr/>
          </p:nvGrpSpPr>
          <p:grpSpPr>
            <a:xfrm>
              <a:off x="2877183" y="2583280"/>
              <a:ext cx="540854" cy="333210"/>
              <a:chOff x="1926169" y="1632181"/>
              <a:chExt cx="540854" cy="333210"/>
            </a:xfrm>
          </p:grpSpPr>
          <p:sp>
            <p:nvSpPr>
              <p:cNvPr id="568" name="Rectangle 567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570" name="Group 569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74" name="Straight Connector 573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75" name="Straight Connector 574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76" name="Straight Connector 575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77" name="Straight Connector 576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78" name="Straight Connector 577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79" name="Straight Connector 578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0" name="Straight Connector 579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1" name="Straight Connector 580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2" name="Straight Connector 581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71" name="Rectangle 570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72" name="Rectangle 571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73" name="Rectangle 572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566" name="Rectangle 565"/>
            <p:cNvSpPr/>
            <p:nvPr/>
          </p:nvSpPr>
          <p:spPr>
            <a:xfrm>
              <a:off x="2984164" y="2670095"/>
              <a:ext cx="324240" cy="16461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endParaRPr lang="en-US" sz="1333" kern="0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567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48000" y="2650455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3" name="Group 582"/>
          <p:cNvGrpSpPr/>
          <p:nvPr/>
        </p:nvGrpSpPr>
        <p:grpSpPr>
          <a:xfrm>
            <a:off x="1415243" y="4230538"/>
            <a:ext cx="721037" cy="444217"/>
            <a:chOff x="3240661" y="1005909"/>
            <a:chExt cx="540854" cy="333210"/>
          </a:xfrm>
        </p:grpSpPr>
        <p:grpSp>
          <p:nvGrpSpPr>
            <p:cNvPr id="584" name="Group 58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86" name="Rectangle 58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588" name="Group 58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92" name="Straight Connector 59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3" name="Straight Connector 59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4" name="Straight Connector 59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5" name="Straight Connector 59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6" name="Straight Connector 59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7" name="Straight Connector 59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8" name="Straight Connector 59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9" name="Straight Connector 59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00" name="Straight Connector 59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89" name="Rectangle 58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90" name="Rectangle 58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91" name="Rectangle 59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585" name="Rectangle 58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601" name="Group 600"/>
          <p:cNvGrpSpPr/>
          <p:nvPr/>
        </p:nvGrpSpPr>
        <p:grpSpPr>
          <a:xfrm>
            <a:off x="2134162" y="4230538"/>
            <a:ext cx="721037" cy="444217"/>
            <a:chOff x="3240661" y="1005909"/>
            <a:chExt cx="540854" cy="333210"/>
          </a:xfrm>
        </p:grpSpPr>
        <p:grpSp>
          <p:nvGrpSpPr>
            <p:cNvPr id="602" name="Group 601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04" name="Rectangle 603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606" name="Group 605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10" name="Straight Connector 609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1" name="Straight Connector 610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2" name="Straight Connector 611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3" name="Straight Connector 612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4" name="Straight Connector 613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5" name="Straight Connector 614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6" name="Straight Connector 615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7" name="Straight Connector 616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8" name="Straight Connector 617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07" name="Rectangle 606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08" name="Rectangle 607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09" name="Rectangle 608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03" name="Rectangle 602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619" name="Group 618"/>
          <p:cNvGrpSpPr/>
          <p:nvPr/>
        </p:nvGrpSpPr>
        <p:grpSpPr>
          <a:xfrm>
            <a:off x="2853082" y="4230538"/>
            <a:ext cx="721037" cy="444217"/>
            <a:chOff x="3240661" y="1005909"/>
            <a:chExt cx="540854" cy="333210"/>
          </a:xfrm>
        </p:grpSpPr>
        <p:grpSp>
          <p:nvGrpSpPr>
            <p:cNvPr id="620" name="Group 61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22" name="Rectangle 62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23" name="Rectangle 62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624" name="Group 62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28" name="Straight Connector 62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29" name="Straight Connector 62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30" name="Straight Connector 62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31" name="Straight Connector 63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32" name="Straight Connector 63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33" name="Straight Connector 63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34" name="Straight Connector 63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35" name="Straight Connector 63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36" name="Straight Connector 63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25" name="Rectangle 62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26" name="Rectangle 62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27" name="Rectangle 62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21" name="Rectangle 62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637" name="Group 636"/>
          <p:cNvGrpSpPr/>
          <p:nvPr/>
        </p:nvGrpSpPr>
        <p:grpSpPr>
          <a:xfrm>
            <a:off x="1426128" y="5645308"/>
            <a:ext cx="721037" cy="444217"/>
            <a:chOff x="3240661" y="1005909"/>
            <a:chExt cx="540854" cy="333210"/>
          </a:xfrm>
        </p:grpSpPr>
        <p:grpSp>
          <p:nvGrpSpPr>
            <p:cNvPr id="638" name="Group 637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40" name="Rectangle 639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642" name="Group 641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46" name="Straight Connector 645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7" name="Straight Connector 646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8" name="Straight Connector 647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9" name="Straight Connector 648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0" name="Straight Connector 649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1" name="Straight Connector 650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2" name="Straight Connector 651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3" name="Straight Connector 652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4" name="Straight Connector 653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43" name="Rectangle 642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44" name="Rectangle 643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45" name="Rectangle 644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39" name="Rectangle 638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  <p:grpSp>
        <p:nvGrpSpPr>
          <p:cNvPr id="655" name="Group 654"/>
          <p:cNvGrpSpPr/>
          <p:nvPr/>
        </p:nvGrpSpPr>
        <p:grpSpPr>
          <a:xfrm>
            <a:off x="2145047" y="5645308"/>
            <a:ext cx="721037" cy="444217"/>
            <a:chOff x="3240661" y="1005909"/>
            <a:chExt cx="540854" cy="333210"/>
          </a:xfrm>
        </p:grpSpPr>
        <p:grpSp>
          <p:nvGrpSpPr>
            <p:cNvPr id="656" name="Group 655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58" name="Rectangle 657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59" name="Rectangle 658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660" name="Group 659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64" name="Straight Connector 663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5" name="Straight Connector 664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6" name="Straight Connector 665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7" name="Straight Connector 666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8" name="Straight Connector 667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9" name="Straight Connector 668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70" name="Straight Connector 669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71" name="Straight Connector 670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72" name="Straight Connector 671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61" name="Rectangle 660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62" name="Rectangle 661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63" name="Rectangle 662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57" name="Rectangle 656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  <p:sp>
        <p:nvSpPr>
          <p:cNvPr id="673" name="Can 220"/>
          <p:cNvSpPr/>
          <p:nvPr/>
        </p:nvSpPr>
        <p:spPr>
          <a:xfrm>
            <a:off x="3053500" y="5645306"/>
            <a:ext cx="433979" cy="491436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18996"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674" name="Group 673"/>
          <p:cNvGrpSpPr/>
          <p:nvPr/>
        </p:nvGrpSpPr>
        <p:grpSpPr>
          <a:xfrm>
            <a:off x="2134162" y="3523155"/>
            <a:ext cx="721037" cy="444217"/>
            <a:chOff x="2877183" y="2583280"/>
            <a:chExt cx="540854" cy="333210"/>
          </a:xfrm>
        </p:grpSpPr>
        <p:grpSp>
          <p:nvGrpSpPr>
            <p:cNvPr id="675" name="Group 674"/>
            <p:cNvGrpSpPr/>
            <p:nvPr/>
          </p:nvGrpSpPr>
          <p:grpSpPr>
            <a:xfrm>
              <a:off x="2877183" y="2583280"/>
              <a:ext cx="540854" cy="333210"/>
              <a:chOff x="1926169" y="1632181"/>
              <a:chExt cx="540854" cy="333210"/>
            </a:xfrm>
          </p:grpSpPr>
          <p:sp>
            <p:nvSpPr>
              <p:cNvPr id="678" name="Rectangle 677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79" name="Rectangle 678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680" name="Group 679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84" name="Straight Connector 683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5" name="Straight Connector 684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6" name="Straight Connector 685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7" name="Straight Connector 686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8" name="Straight Connector 687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9" name="Straight Connector 688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90" name="Straight Connector 689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91" name="Straight Connector 690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92" name="Straight Connector 691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81" name="Rectangle 680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82" name="Rectangle 681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83" name="Rectangle 682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76" name="Rectangle 675"/>
            <p:cNvSpPr/>
            <p:nvPr/>
          </p:nvSpPr>
          <p:spPr>
            <a:xfrm>
              <a:off x="2984164" y="2670095"/>
              <a:ext cx="324240" cy="16461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endParaRPr lang="en-US" sz="1333" kern="0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677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48000" y="2650455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3" name="Group 692"/>
          <p:cNvGrpSpPr/>
          <p:nvPr/>
        </p:nvGrpSpPr>
        <p:grpSpPr>
          <a:xfrm>
            <a:off x="2134162" y="4937922"/>
            <a:ext cx="721037" cy="444217"/>
            <a:chOff x="2877183" y="2583280"/>
            <a:chExt cx="540854" cy="333210"/>
          </a:xfrm>
        </p:grpSpPr>
        <p:grpSp>
          <p:nvGrpSpPr>
            <p:cNvPr id="694" name="Group 693"/>
            <p:cNvGrpSpPr/>
            <p:nvPr/>
          </p:nvGrpSpPr>
          <p:grpSpPr>
            <a:xfrm>
              <a:off x="2877183" y="2583280"/>
              <a:ext cx="540854" cy="333210"/>
              <a:chOff x="1926169" y="1632181"/>
              <a:chExt cx="540854" cy="333210"/>
            </a:xfrm>
          </p:grpSpPr>
          <p:sp>
            <p:nvSpPr>
              <p:cNvPr id="697" name="Rectangle 696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98" name="Rectangle 697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699" name="Group 698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03" name="Straight Connector 702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04" name="Straight Connector 703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05" name="Straight Connector 704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06" name="Straight Connector 705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07" name="Straight Connector 706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08" name="Straight Connector 707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09" name="Straight Connector 708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10" name="Straight Connector 709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11" name="Straight Connector 710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00" name="Rectangle 699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01" name="Rectangle 700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02" name="Rectangle 701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95" name="Rectangle 694"/>
            <p:cNvSpPr/>
            <p:nvPr/>
          </p:nvSpPr>
          <p:spPr>
            <a:xfrm>
              <a:off x="2984164" y="2670095"/>
              <a:ext cx="324240" cy="16461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endParaRPr lang="en-US" sz="1333" kern="0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696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48000" y="2650455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12" name="Straight Arrow Connector 711"/>
          <p:cNvCxnSpPr>
            <a:stCxn id="569" idx="2"/>
            <a:endCxn id="756" idx="0"/>
          </p:cNvCxnSpPr>
          <p:nvPr/>
        </p:nvCxnSpPr>
        <p:spPr>
          <a:xfrm flipH="1">
            <a:off x="2492913" y="2504499"/>
            <a:ext cx="1921" cy="427009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13" name="Straight Arrow Connector 712"/>
          <p:cNvCxnSpPr>
            <a:stCxn id="758" idx="2"/>
            <a:endCxn id="677" idx="1"/>
          </p:cNvCxnSpPr>
          <p:nvPr/>
        </p:nvCxnSpPr>
        <p:spPr>
          <a:xfrm flipH="1">
            <a:off x="2491533" y="3211883"/>
            <a:ext cx="3301" cy="400826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14" name="Straight Arrow Connector 713"/>
          <p:cNvCxnSpPr>
            <a:stCxn id="677" idx="3"/>
            <a:endCxn id="603" idx="0"/>
          </p:cNvCxnSpPr>
          <p:nvPr/>
        </p:nvCxnSpPr>
        <p:spPr>
          <a:xfrm>
            <a:off x="2491534" y="3872004"/>
            <a:ext cx="1379" cy="474272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15" name="Straight Arrow Connector 714"/>
          <p:cNvCxnSpPr>
            <a:stCxn id="603" idx="2"/>
            <a:endCxn id="696" idx="1"/>
          </p:cNvCxnSpPr>
          <p:nvPr/>
        </p:nvCxnSpPr>
        <p:spPr>
          <a:xfrm flipH="1">
            <a:off x="2491534" y="4565733"/>
            <a:ext cx="1379" cy="461744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16" name="Straight Arrow Connector 715"/>
          <p:cNvCxnSpPr>
            <a:stCxn id="696" idx="3"/>
            <a:endCxn id="641" idx="0"/>
          </p:cNvCxnSpPr>
          <p:nvPr/>
        </p:nvCxnSpPr>
        <p:spPr>
          <a:xfrm flipH="1">
            <a:off x="1786800" y="5286772"/>
            <a:ext cx="704734" cy="406642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17" name="Straight Arrow Connector 716"/>
          <p:cNvCxnSpPr>
            <a:stCxn id="698" idx="2"/>
            <a:endCxn id="673" idx="1"/>
          </p:cNvCxnSpPr>
          <p:nvPr/>
        </p:nvCxnSpPr>
        <p:spPr>
          <a:xfrm>
            <a:off x="2494835" y="5334036"/>
            <a:ext cx="775655" cy="311271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718" name="Group 717"/>
          <p:cNvGrpSpPr/>
          <p:nvPr/>
        </p:nvGrpSpPr>
        <p:grpSpPr>
          <a:xfrm>
            <a:off x="696323" y="2815771"/>
            <a:ext cx="721037" cy="444217"/>
            <a:chOff x="3240661" y="1005909"/>
            <a:chExt cx="540854" cy="333210"/>
          </a:xfrm>
        </p:grpSpPr>
        <p:grpSp>
          <p:nvGrpSpPr>
            <p:cNvPr id="719" name="Group 718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21" name="Rectangle 720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22" name="Rectangle 721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23" name="Group 722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27" name="Straight Connector 726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24" name="Rectangle 723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25" name="Rectangle 724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26" name="Rectangle 725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20" name="Rectangle 719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736" name="Group 735"/>
          <p:cNvGrpSpPr/>
          <p:nvPr/>
        </p:nvGrpSpPr>
        <p:grpSpPr>
          <a:xfrm>
            <a:off x="1415243" y="2815771"/>
            <a:ext cx="721037" cy="444217"/>
            <a:chOff x="3240661" y="1005909"/>
            <a:chExt cx="540854" cy="333210"/>
          </a:xfrm>
        </p:grpSpPr>
        <p:grpSp>
          <p:nvGrpSpPr>
            <p:cNvPr id="737" name="Group 736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39" name="Rectangle 738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40" name="Rectangle 739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41" name="Group 740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45" name="Straight Connector 744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47" name="Straight Connector 746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42" name="Rectangle 741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43" name="Rectangle 742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44" name="Rectangle 743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38" name="Rectangle 737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754" name="Group 753"/>
          <p:cNvGrpSpPr/>
          <p:nvPr/>
        </p:nvGrpSpPr>
        <p:grpSpPr>
          <a:xfrm>
            <a:off x="2134162" y="2815771"/>
            <a:ext cx="721037" cy="444217"/>
            <a:chOff x="3240661" y="1005909"/>
            <a:chExt cx="540854" cy="333210"/>
          </a:xfrm>
        </p:grpSpPr>
        <p:grpSp>
          <p:nvGrpSpPr>
            <p:cNvPr id="755" name="Group 754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57" name="Rectangle 756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58" name="Rectangle 757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59" name="Group 758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63" name="Straight Connector 762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60" name="Rectangle 759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61" name="Rectangle 760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62" name="Rectangle 761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56" name="Rectangle 755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772" name="Group 771"/>
          <p:cNvGrpSpPr/>
          <p:nvPr/>
        </p:nvGrpSpPr>
        <p:grpSpPr>
          <a:xfrm>
            <a:off x="2853082" y="2815771"/>
            <a:ext cx="721037" cy="444217"/>
            <a:chOff x="3240661" y="1005909"/>
            <a:chExt cx="540854" cy="333210"/>
          </a:xfrm>
        </p:grpSpPr>
        <p:grpSp>
          <p:nvGrpSpPr>
            <p:cNvPr id="773" name="Group 772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75" name="Rectangle 774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76" name="Rectangle 775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77" name="Group 776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81" name="Straight Connector 780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78" name="Rectangle 777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79" name="Rectangle 778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80" name="Rectangle 779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74" name="Rectangle 773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790" name="Group 789"/>
          <p:cNvGrpSpPr/>
          <p:nvPr/>
        </p:nvGrpSpPr>
        <p:grpSpPr>
          <a:xfrm>
            <a:off x="3572001" y="2815771"/>
            <a:ext cx="721037" cy="444217"/>
            <a:chOff x="3240661" y="1005909"/>
            <a:chExt cx="540854" cy="333210"/>
          </a:xfrm>
        </p:grpSpPr>
        <p:grpSp>
          <p:nvGrpSpPr>
            <p:cNvPr id="791" name="Group 790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93" name="Rectangle 792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94" name="Rectangle 793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95" name="Group 794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99" name="Straight Connector 798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96" name="Rectangle 795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97" name="Rectangle 796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98" name="Rectangle 797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92" name="Rectangle 791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cxnSp>
        <p:nvCxnSpPr>
          <p:cNvPr id="808" name="Straight Arrow Connector 807"/>
          <p:cNvCxnSpPr>
            <a:stCxn id="758" idx="2"/>
            <a:endCxn id="605" idx="0"/>
          </p:cNvCxnSpPr>
          <p:nvPr/>
        </p:nvCxnSpPr>
        <p:spPr>
          <a:xfrm>
            <a:off x="2494834" y="3211883"/>
            <a:ext cx="0" cy="106676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09" name="Straight Arrow Connector 808"/>
          <p:cNvCxnSpPr>
            <a:stCxn id="603" idx="2"/>
            <a:endCxn id="659" idx="0"/>
          </p:cNvCxnSpPr>
          <p:nvPr/>
        </p:nvCxnSpPr>
        <p:spPr>
          <a:xfrm>
            <a:off x="2492913" y="4565732"/>
            <a:ext cx="12806" cy="1127682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0" name="Straight Arrow Connector 809"/>
          <p:cNvCxnSpPr>
            <a:endCxn id="756" idx="0"/>
          </p:cNvCxnSpPr>
          <p:nvPr/>
        </p:nvCxnSpPr>
        <p:spPr>
          <a:xfrm>
            <a:off x="2485645" y="1753304"/>
            <a:ext cx="7269" cy="1178204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1" name="Straight Arrow Connector 810"/>
          <p:cNvCxnSpPr>
            <a:stCxn id="605" idx="2"/>
            <a:endCxn id="673" idx="1"/>
          </p:cNvCxnSpPr>
          <p:nvPr/>
        </p:nvCxnSpPr>
        <p:spPr>
          <a:xfrm>
            <a:off x="2494835" y="4626650"/>
            <a:ext cx="775655" cy="1018656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2" name="Straight Arrow Connector 811"/>
          <p:cNvCxnSpPr>
            <a:stCxn id="567" idx="3"/>
            <a:endCxn id="740" idx="0"/>
          </p:cNvCxnSpPr>
          <p:nvPr/>
        </p:nvCxnSpPr>
        <p:spPr>
          <a:xfrm flipH="1">
            <a:off x="1775914" y="2457237"/>
            <a:ext cx="715618" cy="40664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3" name="Straight Arrow Connector 812"/>
          <p:cNvCxnSpPr>
            <a:stCxn id="567" idx="3"/>
            <a:endCxn id="722" idx="0"/>
          </p:cNvCxnSpPr>
          <p:nvPr/>
        </p:nvCxnSpPr>
        <p:spPr>
          <a:xfrm flipH="1">
            <a:off x="1056995" y="2457237"/>
            <a:ext cx="1434538" cy="40664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4" name="Straight Arrow Connector 813"/>
          <p:cNvCxnSpPr>
            <a:stCxn id="567" idx="3"/>
            <a:endCxn id="776" idx="0"/>
          </p:cNvCxnSpPr>
          <p:nvPr/>
        </p:nvCxnSpPr>
        <p:spPr>
          <a:xfrm>
            <a:off x="2491533" y="2457237"/>
            <a:ext cx="722220" cy="40664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5" name="Straight Arrow Connector 814"/>
          <p:cNvCxnSpPr>
            <a:stCxn id="567" idx="3"/>
            <a:endCxn id="794" idx="0"/>
          </p:cNvCxnSpPr>
          <p:nvPr/>
        </p:nvCxnSpPr>
        <p:spPr>
          <a:xfrm>
            <a:off x="2491534" y="2457237"/>
            <a:ext cx="1441139" cy="40664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6" name="Straight Arrow Connector 815"/>
          <p:cNvCxnSpPr>
            <a:endCxn id="567" idx="1"/>
          </p:cNvCxnSpPr>
          <p:nvPr/>
        </p:nvCxnSpPr>
        <p:spPr>
          <a:xfrm>
            <a:off x="2489278" y="1616347"/>
            <a:ext cx="2256" cy="581595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7" name="Straight Arrow Connector 816"/>
          <p:cNvCxnSpPr>
            <a:stCxn id="679" idx="2"/>
            <a:endCxn id="587" idx="0"/>
          </p:cNvCxnSpPr>
          <p:nvPr/>
        </p:nvCxnSpPr>
        <p:spPr>
          <a:xfrm flipH="1">
            <a:off x="1775915" y="3919267"/>
            <a:ext cx="718919" cy="359377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8" name="Straight Arrow Connector 817"/>
          <p:cNvCxnSpPr>
            <a:stCxn id="679" idx="2"/>
            <a:endCxn id="623" idx="0"/>
          </p:cNvCxnSpPr>
          <p:nvPr/>
        </p:nvCxnSpPr>
        <p:spPr>
          <a:xfrm>
            <a:off x="2494834" y="3919267"/>
            <a:ext cx="718919" cy="359377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9" name="Straight Arrow Connector 818"/>
          <p:cNvCxnSpPr>
            <a:stCxn id="698" idx="2"/>
            <a:endCxn id="659" idx="0"/>
          </p:cNvCxnSpPr>
          <p:nvPr/>
        </p:nvCxnSpPr>
        <p:spPr>
          <a:xfrm>
            <a:off x="2494834" y="5334034"/>
            <a:ext cx="10885" cy="35938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ys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10556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7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000"/>
                            </p:stCondLst>
                            <p:childTnLst>
                              <p:par>
                                <p:cTn id="1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Load Balancing &amp; Fault Tolerance</a:t>
            </a:r>
          </a:p>
        </p:txBody>
      </p:sp>
      <p:sp>
        <p:nvSpPr>
          <p:cNvPr id="671" name="Can 220"/>
          <p:cNvSpPr/>
          <p:nvPr/>
        </p:nvSpPr>
        <p:spPr>
          <a:xfrm>
            <a:off x="5763608" y="6273397"/>
            <a:ext cx="433979" cy="491436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18996"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672" name="Group 671"/>
          <p:cNvGrpSpPr/>
          <p:nvPr/>
        </p:nvGrpSpPr>
        <p:grpSpPr>
          <a:xfrm>
            <a:off x="4376346" y="2514730"/>
            <a:ext cx="3523328" cy="3085625"/>
            <a:chOff x="4156030" y="3448050"/>
            <a:chExt cx="2566671" cy="2250456"/>
          </a:xfrm>
        </p:grpSpPr>
        <p:sp>
          <p:nvSpPr>
            <p:cNvPr id="673" name="Rectangle 672"/>
            <p:cNvSpPr/>
            <p:nvPr/>
          </p:nvSpPr>
          <p:spPr>
            <a:xfrm>
              <a:off x="4156031" y="3562350"/>
              <a:ext cx="2566670" cy="2136156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74" name="Flowchart: Alternate Process 673"/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96">
                <a:defRPr/>
              </a:pPr>
              <a:r>
                <a:rPr lang="en-US" sz="1467" b="1" kern="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DOCKER_HOST</a:t>
              </a:r>
            </a:p>
          </p:txBody>
        </p:sp>
      </p:grpSp>
      <p:grpSp>
        <p:nvGrpSpPr>
          <p:cNvPr id="675" name="Group 674"/>
          <p:cNvGrpSpPr/>
          <p:nvPr/>
        </p:nvGrpSpPr>
        <p:grpSpPr>
          <a:xfrm>
            <a:off x="6246102" y="3161763"/>
            <a:ext cx="1513968" cy="2261450"/>
            <a:chOff x="7441366" y="1793260"/>
            <a:chExt cx="1135637" cy="1696328"/>
          </a:xfrm>
        </p:grpSpPr>
        <p:sp>
          <p:nvSpPr>
            <p:cNvPr id="676" name="Rectangle 675"/>
            <p:cNvSpPr/>
            <p:nvPr/>
          </p:nvSpPr>
          <p:spPr>
            <a:xfrm>
              <a:off x="7441367" y="1933398"/>
              <a:ext cx="1135636" cy="155619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32788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77" name="Flowchart: Alternate Process 676"/>
            <p:cNvSpPr/>
            <p:nvPr/>
          </p:nvSpPr>
          <p:spPr>
            <a:xfrm>
              <a:off x="7441366" y="1793260"/>
              <a:ext cx="968381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96">
                <a:defRPr/>
              </a:pPr>
              <a:r>
                <a:rPr lang="en-US" sz="1467" b="1" kern="0" dirty="0">
                  <a:solidFill>
                    <a:prstClr val="black"/>
                  </a:solidFill>
                  <a:latin typeface="Calibri"/>
                </a:rPr>
                <a:t>Image Cache</a:t>
              </a:r>
            </a:p>
          </p:txBody>
        </p:sp>
      </p:grpSp>
      <p:grpSp>
        <p:nvGrpSpPr>
          <p:cNvPr id="678" name="Group 677"/>
          <p:cNvGrpSpPr/>
          <p:nvPr/>
        </p:nvGrpSpPr>
        <p:grpSpPr>
          <a:xfrm>
            <a:off x="4554242" y="3161763"/>
            <a:ext cx="1513967" cy="2261450"/>
            <a:chOff x="6172291" y="1793260"/>
            <a:chExt cx="1135636" cy="1696328"/>
          </a:xfrm>
        </p:grpSpPr>
        <p:sp>
          <p:nvSpPr>
            <p:cNvPr id="679" name="Rectangle 678"/>
            <p:cNvSpPr/>
            <p:nvPr/>
          </p:nvSpPr>
          <p:spPr>
            <a:xfrm>
              <a:off x="6172291" y="1933398"/>
              <a:ext cx="1135636" cy="155619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32788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80" name="Flowchart: Alternate Process 679"/>
            <p:cNvSpPr/>
            <p:nvPr/>
          </p:nvSpPr>
          <p:spPr>
            <a:xfrm>
              <a:off x="6172291" y="1793260"/>
              <a:ext cx="894492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96">
                <a:defRPr/>
              </a:pPr>
              <a:r>
                <a:rPr lang="en-US" sz="1467" b="1" kern="0" dirty="0">
                  <a:solidFill>
                    <a:prstClr val="black"/>
                  </a:solidFill>
                  <a:latin typeface="Calibri"/>
                </a:rPr>
                <a:t>Containers</a:t>
              </a:r>
            </a:p>
          </p:txBody>
        </p:sp>
      </p:grpSp>
      <p:sp>
        <p:nvSpPr>
          <p:cNvPr id="681" name="Rectangle 680"/>
          <p:cNvSpPr/>
          <p:nvPr/>
        </p:nvSpPr>
        <p:spPr>
          <a:xfrm>
            <a:off x="4547349" y="2878182"/>
            <a:ext cx="3212721" cy="21951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996">
              <a:defRPr/>
            </a:pPr>
            <a:r>
              <a:rPr lang="en-US" sz="1467" kern="0" dirty="0">
                <a:solidFill>
                  <a:sysClr val="windowText" lastClr="000000"/>
                </a:solidFill>
                <a:latin typeface="Calibri"/>
              </a:rPr>
              <a:t>Docker daemon</a:t>
            </a:r>
          </a:p>
        </p:txBody>
      </p:sp>
      <p:pic>
        <p:nvPicPr>
          <p:cNvPr id="682" name="Picture 4" descr="http://www.mi2.hr/wp-content/uploads/2015/10/docker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670" y="2366324"/>
            <a:ext cx="868529" cy="49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3" name="Group 682"/>
          <p:cNvGrpSpPr/>
          <p:nvPr/>
        </p:nvGrpSpPr>
        <p:grpSpPr>
          <a:xfrm>
            <a:off x="4583537" y="5260655"/>
            <a:ext cx="721037" cy="444217"/>
            <a:chOff x="3240661" y="1005909"/>
            <a:chExt cx="540854" cy="333210"/>
          </a:xfrm>
        </p:grpSpPr>
        <p:grpSp>
          <p:nvGrpSpPr>
            <p:cNvPr id="684" name="Group 68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86" name="Rectangle 68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87" name="Rectangle 68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688" name="Group 68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92" name="Straight Connector 69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93" name="Straight Connector 69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94" name="Straight Connector 69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95" name="Straight Connector 69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96" name="Straight Connector 69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97" name="Straight Connector 69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98" name="Straight Connector 69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99" name="Straight Connector 69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00" name="Straight Connector 69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89" name="Rectangle 68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90" name="Rectangle 68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91" name="Rectangle 69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85" name="Rectangle 68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701" name="Group 700"/>
          <p:cNvGrpSpPr/>
          <p:nvPr/>
        </p:nvGrpSpPr>
        <p:grpSpPr>
          <a:xfrm>
            <a:off x="4584950" y="4817405"/>
            <a:ext cx="721037" cy="444217"/>
            <a:chOff x="3240661" y="1005909"/>
            <a:chExt cx="540854" cy="333210"/>
          </a:xfrm>
        </p:grpSpPr>
        <p:grpSp>
          <p:nvGrpSpPr>
            <p:cNvPr id="702" name="Group 701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04" name="Rectangle 703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05" name="Rectangle 704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06" name="Group 705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10" name="Straight Connector 709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11" name="Straight Connector 710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12" name="Straight Connector 711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13" name="Straight Connector 712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14" name="Straight Connector 713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15" name="Straight Connector 714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16" name="Straight Connector 715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17" name="Straight Connector 716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07" name="Rectangle 706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08" name="Rectangle 707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09" name="Rectangle 708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03" name="Rectangle 702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719" name="Group 718"/>
          <p:cNvGrpSpPr/>
          <p:nvPr/>
        </p:nvGrpSpPr>
        <p:grpSpPr>
          <a:xfrm>
            <a:off x="5308634" y="4817405"/>
            <a:ext cx="721037" cy="444217"/>
            <a:chOff x="3240661" y="1005909"/>
            <a:chExt cx="540854" cy="333210"/>
          </a:xfrm>
        </p:grpSpPr>
        <p:grpSp>
          <p:nvGrpSpPr>
            <p:cNvPr id="720" name="Group 71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22" name="Rectangle 72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23" name="Rectangle 72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24" name="Group 72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29" name="Straight Connector 72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1" name="Straight Connector 73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3" name="Straight Connector 73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5" name="Straight Connector 73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36" name="Straight Connector 73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25" name="Rectangle 72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26" name="Rectangle 72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27" name="Rectangle 72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21" name="Rectangle 72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737" name="Group 736"/>
          <p:cNvGrpSpPr/>
          <p:nvPr/>
        </p:nvGrpSpPr>
        <p:grpSpPr>
          <a:xfrm>
            <a:off x="5305486" y="5702322"/>
            <a:ext cx="721037" cy="444217"/>
            <a:chOff x="3240661" y="1005909"/>
            <a:chExt cx="540854" cy="333210"/>
          </a:xfrm>
        </p:grpSpPr>
        <p:grpSp>
          <p:nvGrpSpPr>
            <p:cNvPr id="738" name="Group 737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40" name="Rectangle 739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41" name="Rectangle 740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42" name="Group 741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46" name="Straight Connector 745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47" name="Straight Connector 746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48" name="Straight Connector 747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49" name="Straight Connector 748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50" name="Straight Connector 749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51" name="Straight Connector 750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52" name="Straight Connector 751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53" name="Straight Connector 752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54" name="Straight Connector 753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43" name="Rectangle 742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44" name="Rectangle 743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45" name="Rectangle 744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39" name="Rectangle 738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  <p:grpSp>
        <p:nvGrpSpPr>
          <p:cNvPr id="755" name="Group 754"/>
          <p:cNvGrpSpPr/>
          <p:nvPr/>
        </p:nvGrpSpPr>
        <p:grpSpPr>
          <a:xfrm>
            <a:off x="5308634" y="5258104"/>
            <a:ext cx="721037" cy="444217"/>
            <a:chOff x="3240661" y="1005909"/>
            <a:chExt cx="540854" cy="333210"/>
          </a:xfrm>
        </p:grpSpPr>
        <p:grpSp>
          <p:nvGrpSpPr>
            <p:cNvPr id="756" name="Group 755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58" name="Rectangle 757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59" name="Rectangle 758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60" name="Group 759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64" name="Straight Connector 763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5" name="Straight Connector 764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6" name="Straight Connector 765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7" name="Straight Connector 766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8" name="Straight Connector 767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69" name="Straight Connector 768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70" name="Straight Connector 769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71" name="Straight Connector 770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72" name="Straight Connector 771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61" name="Rectangle 760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62" name="Rectangle 761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63" name="Rectangle 762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57" name="Rectangle 756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  <p:grpSp>
        <p:nvGrpSpPr>
          <p:cNvPr id="773" name="Group 772"/>
          <p:cNvGrpSpPr/>
          <p:nvPr/>
        </p:nvGrpSpPr>
        <p:grpSpPr>
          <a:xfrm>
            <a:off x="4584950" y="3495301"/>
            <a:ext cx="721037" cy="444217"/>
            <a:chOff x="3240661" y="1005909"/>
            <a:chExt cx="540854" cy="333210"/>
          </a:xfrm>
        </p:grpSpPr>
        <p:grpSp>
          <p:nvGrpSpPr>
            <p:cNvPr id="774" name="Group 77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76" name="Rectangle 77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77" name="Rectangle 77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78" name="Group 77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782" name="Straight Connector 78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3" name="Straight Connector 78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4" name="Straight Connector 78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5" name="Straight Connector 78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6" name="Straight Connector 78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7" name="Straight Connector 78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8" name="Straight Connector 78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89" name="Straight Connector 78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790" name="Straight Connector 78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79" name="Rectangle 77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80" name="Rectangle 77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81" name="Rectangle 78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75" name="Rectangle 77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791" name="Group 790"/>
          <p:cNvGrpSpPr/>
          <p:nvPr/>
        </p:nvGrpSpPr>
        <p:grpSpPr>
          <a:xfrm>
            <a:off x="4584950" y="3936002"/>
            <a:ext cx="721037" cy="444217"/>
            <a:chOff x="3240661" y="1005909"/>
            <a:chExt cx="540854" cy="333210"/>
          </a:xfrm>
        </p:grpSpPr>
        <p:grpSp>
          <p:nvGrpSpPr>
            <p:cNvPr id="792" name="Group 791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794" name="Rectangle 793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95" name="Rectangle 794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796" name="Group 795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800" name="Straight Connector 799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1" name="Straight Connector 800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2" name="Straight Connector 801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3" name="Straight Connector 802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4" name="Straight Connector 803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5" name="Straight Connector 804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6" name="Straight Connector 805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7" name="Straight Connector 806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08" name="Straight Connector 807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797" name="Rectangle 796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98" name="Rectangle 797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99" name="Rectangle 798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93" name="Rectangle 792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809" name="Group 808"/>
          <p:cNvGrpSpPr/>
          <p:nvPr/>
        </p:nvGrpSpPr>
        <p:grpSpPr>
          <a:xfrm>
            <a:off x="4584950" y="4376704"/>
            <a:ext cx="721037" cy="444217"/>
            <a:chOff x="3240661" y="1005909"/>
            <a:chExt cx="540854" cy="333210"/>
          </a:xfrm>
        </p:grpSpPr>
        <p:grpSp>
          <p:nvGrpSpPr>
            <p:cNvPr id="810" name="Group 80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812" name="Rectangle 81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13" name="Rectangle 81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814" name="Group 81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818" name="Straight Connector 81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19" name="Straight Connector 81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20" name="Straight Connector 81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21" name="Straight Connector 82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22" name="Straight Connector 82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23" name="Straight Connector 82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24" name="Straight Connector 82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25" name="Straight Connector 82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26" name="Straight Connector 82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815" name="Rectangle 81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16" name="Rectangle 81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17" name="Rectangle 81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811" name="Rectangle 81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827" name="Group 826"/>
          <p:cNvGrpSpPr/>
          <p:nvPr/>
        </p:nvGrpSpPr>
        <p:grpSpPr>
          <a:xfrm>
            <a:off x="5308634" y="4376704"/>
            <a:ext cx="721037" cy="444217"/>
            <a:chOff x="3240661" y="1005909"/>
            <a:chExt cx="540854" cy="333210"/>
          </a:xfrm>
        </p:grpSpPr>
        <p:grpSp>
          <p:nvGrpSpPr>
            <p:cNvPr id="828" name="Group 827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830" name="Rectangle 829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832" name="Group 831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836" name="Straight Connector 835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37" name="Straight Connector 836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38" name="Straight Connector 837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39" name="Straight Connector 838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40" name="Straight Connector 839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41" name="Straight Connector 840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42" name="Straight Connector 841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43" name="Straight Connector 842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44" name="Straight Connector 843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833" name="Rectangle 832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34" name="Rectangle 833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35" name="Rectangle 834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829" name="Rectangle 828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845" name="Group 844"/>
          <p:cNvGrpSpPr/>
          <p:nvPr/>
        </p:nvGrpSpPr>
        <p:grpSpPr>
          <a:xfrm>
            <a:off x="5308634" y="3936002"/>
            <a:ext cx="721037" cy="444217"/>
            <a:chOff x="3240661" y="1005909"/>
            <a:chExt cx="540854" cy="333210"/>
          </a:xfrm>
        </p:grpSpPr>
        <p:grpSp>
          <p:nvGrpSpPr>
            <p:cNvPr id="846" name="Group 845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848" name="Rectangle 847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850" name="Group 849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854" name="Straight Connector 853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55" name="Straight Connector 854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56" name="Straight Connector 855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57" name="Straight Connector 856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58" name="Straight Connector 857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59" name="Straight Connector 858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60" name="Straight Connector 859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61" name="Straight Connector 860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62" name="Straight Connector 861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851" name="Rectangle 850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52" name="Rectangle 851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53" name="Rectangle 852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847" name="Rectangle 846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863" name="Group 862"/>
          <p:cNvGrpSpPr/>
          <p:nvPr/>
        </p:nvGrpSpPr>
        <p:grpSpPr>
          <a:xfrm>
            <a:off x="5308634" y="3495301"/>
            <a:ext cx="721037" cy="444217"/>
            <a:chOff x="2877183" y="2583280"/>
            <a:chExt cx="540854" cy="333210"/>
          </a:xfrm>
        </p:grpSpPr>
        <p:grpSp>
          <p:nvGrpSpPr>
            <p:cNvPr id="864" name="Group 863"/>
            <p:cNvGrpSpPr/>
            <p:nvPr/>
          </p:nvGrpSpPr>
          <p:grpSpPr>
            <a:xfrm>
              <a:off x="2877183" y="2583280"/>
              <a:ext cx="540854" cy="333210"/>
              <a:chOff x="1926169" y="1632181"/>
              <a:chExt cx="540854" cy="333210"/>
            </a:xfrm>
          </p:grpSpPr>
          <p:sp>
            <p:nvSpPr>
              <p:cNvPr id="867" name="Rectangle 866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869" name="Group 868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873" name="Straight Connector 872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74" name="Straight Connector 873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75" name="Straight Connector 874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76" name="Straight Connector 875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77" name="Straight Connector 876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78" name="Straight Connector 877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870" name="Rectangle 869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71" name="Rectangle 870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72" name="Rectangle 871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865" name="Rectangle 864"/>
            <p:cNvSpPr/>
            <p:nvPr/>
          </p:nvSpPr>
          <p:spPr>
            <a:xfrm>
              <a:off x="2984164" y="2670095"/>
              <a:ext cx="324240" cy="16461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endParaRPr lang="en-US" sz="1333" kern="0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866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48000" y="2650455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82" name="Group 881"/>
          <p:cNvGrpSpPr/>
          <p:nvPr/>
        </p:nvGrpSpPr>
        <p:grpSpPr>
          <a:xfrm>
            <a:off x="7039739" y="3584855"/>
            <a:ext cx="557233" cy="557233"/>
            <a:chOff x="6631467" y="1985441"/>
            <a:chExt cx="417984" cy="417984"/>
          </a:xfrm>
        </p:grpSpPr>
        <p:sp>
          <p:nvSpPr>
            <p:cNvPr id="883" name="Rectangle 882"/>
            <p:cNvSpPr/>
            <p:nvPr/>
          </p:nvSpPr>
          <p:spPr>
            <a:xfrm>
              <a:off x="6631467" y="198544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884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743210" y="2097184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85" name="Group 884"/>
          <p:cNvGrpSpPr/>
          <p:nvPr/>
        </p:nvGrpSpPr>
        <p:grpSpPr>
          <a:xfrm>
            <a:off x="6420018" y="3576533"/>
            <a:ext cx="557233" cy="557233"/>
            <a:chOff x="6098534" y="1990948"/>
            <a:chExt cx="417984" cy="417984"/>
          </a:xfrm>
        </p:grpSpPr>
        <p:sp>
          <p:nvSpPr>
            <p:cNvPr id="886" name="Rectangle 885"/>
            <p:cNvSpPr/>
            <p:nvPr/>
          </p:nvSpPr>
          <p:spPr>
            <a:xfrm>
              <a:off x="6098534" y="1990948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87" name="Rectangle 886"/>
            <p:cNvSpPr/>
            <p:nvPr/>
          </p:nvSpPr>
          <p:spPr>
            <a:xfrm>
              <a:off x="6145406" y="2117632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888" name="Group 887"/>
          <p:cNvGrpSpPr/>
          <p:nvPr/>
        </p:nvGrpSpPr>
        <p:grpSpPr>
          <a:xfrm>
            <a:off x="6425105" y="4202342"/>
            <a:ext cx="557233" cy="557233"/>
            <a:chOff x="6102350" y="2460371"/>
            <a:chExt cx="417984" cy="417984"/>
          </a:xfrm>
        </p:grpSpPr>
        <p:sp>
          <p:nvSpPr>
            <p:cNvPr id="889" name="Rectangle 888"/>
            <p:cNvSpPr/>
            <p:nvPr/>
          </p:nvSpPr>
          <p:spPr>
            <a:xfrm>
              <a:off x="6102350" y="246037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90" name="Rectangle 889"/>
            <p:cNvSpPr/>
            <p:nvPr/>
          </p:nvSpPr>
          <p:spPr>
            <a:xfrm>
              <a:off x="6149222" y="2587055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891" name="Group 890"/>
          <p:cNvGrpSpPr/>
          <p:nvPr/>
        </p:nvGrpSpPr>
        <p:grpSpPr>
          <a:xfrm>
            <a:off x="7042349" y="4208588"/>
            <a:ext cx="557233" cy="557233"/>
            <a:chOff x="6637872" y="2461910"/>
            <a:chExt cx="417984" cy="417984"/>
          </a:xfrm>
        </p:grpSpPr>
        <p:sp>
          <p:nvSpPr>
            <p:cNvPr id="892" name="Rectangle 891"/>
            <p:cNvSpPr/>
            <p:nvPr/>
          </p:nvSpPr>
          <p:spPr>
            <a:xfrm>
              <a:off x="6637872" y="2461910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93" name="Rectangle 892"/>
            <p:cNvSpPr/>
            <p:nvPr/>
          </p:nvSpPr>
          <p:spPr>
            <a:xfrm>
              <a:off x="6684744" y="258859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435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/>
              <a:t>Distribution</a:t>
            </a:r>
          </a:p>
        </p:txBody>
      </p:sp>
      <p:grpSp>
        <p:nvGrpSpPr>
          <p:cNvPr id="1348" name="Group 1347"/>
          <p:cNvGrpSpPr/>
          <p:nvPr/>
        </p:nvGrpSpPr>
        <p:grpSpPr>
          <a:xfrm>
            <a:off x="8058295" y="2366323"/>
            <a:ext cx="3523328" cy="3234032"/>
            <a:chOff x="6043929" y="1774629"/>
            <a:chExt cx="2642871" cy="2425868"/>
          </a:xfrm>
        </p:grpSpPr>
        <p:grpSp>
          <p:nvGrpSpPr>
            <p:cNvPr id="1349" name="Group 1348"/>
            <p:cNvGrpSpPr/>
            <p:nvPr/>
          </p:nvGrpSpPr>
          <p:grpSpPr>
            <a:xfrm>
              <a:off x="6043929" y="1885950"/>
              <a:ext cx="2642871" cy="2314547"/>
              <a:chOff x="6043929" y="1885950"/>
              <a:chExt cx="2642871" cy="2314547"/>
            </a:xfrm>
          </p:grpSpPr>
          <p:grpSp>
            <p:nvGrpSpPr>
              <p:cNvPr id="1351" name="Group 1350"/>
              <p:cNvGrpSpPr/>
              <p:nvPr/>
            </p:nvGrpSpPr>
            <p:grpSpPr>
              <a:xfrm>
                <a:off x="6043929" y="1885950"/>
                <a:ext cx="2642871" cy="2314547"/>
                <a:chOff x="4156030" y="3448050"/>
                <a:chExt cx="2566671" cy="2250456"/>
              </a:xfrm>
            </p:grpSpPr>
            <p:sp>
              <p:nvSpPr>
                <p:cNvPr id="1359" name="Rectangle 1358"/>
                <p:cNvSpPr/>
                <p:nvPr/>
              </p:nvSpPr>
              <p:spPr>
                <a:xfrm>
                  <a:off x="4156031" y="3562350"/>
                  <a:ext cx="2566670" cy="2136156"/>
                </a:xfrm>
                <a:prstGeom prst="rect">
                  <a:avLst/>
                </a:prstGeom>
                <a:solidFill>
                  <a:srgbClr val="ADE5F9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360" name="Flowchart: Alternate Process 1359"/>
                <p:cNvSpPr/>
                <p:nvPr/>
              </p:nvSpPr>
              <p:spPr>
                <a:xfrm>
                  <a:off x="4156030" y="3448050"/>
                  <a:ext cx="1230039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Lucida Console" panose="020B0609040504020204" pitchFamily="49" charset="0"/>
                    </a:rPr>
                    <a:t>DOCKER_HOST</a:t>
                  </a:r>
                </a:p>
              </p:txBody>
            </p:sp>
          </p:grpSp>
          <p:grpSp>
            <p:nvGrpSpPr>
              <p:cNvPr id="1352" name="Group 1351"/>
              <p:cNvGrpSpPr/>
              <p:nvPr/>
            </p:nvGrpSpPr>
            <p:grpSpPr>
              <a:xfrm>
                <a:off x="7446445" y="2371294"/>
                <a:ext cx="1135637" cy="1696328"/>
                <a:chOff x="7441366" y="1793260"/>
                <a:chExt cx="1135637" cy="1696328"/>
              </a:xfrm>
            </p:grpSpPr>
            <p:sp>
              <p:nvSpPr>
                <p:cNvPr id="1357" name="Rectangle 1356"/>
                <p:cNvSpPr/>
                <p:nvPr/>
              </p:nvSpPr>
              <p:spPr>
                <a:xfrm>
                  <a:off x="7441367" y="1933398"/>
                  <a:ext cx="1135636" cy="155619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32788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358" name="Flowchart: Alternate Process 1357"/>
                <p:cNvSpPr/>
                <p:nvPr/>
              </p:nvSpPr>
              <p:spPr>
                <a:xfrm>
                  <a:off x="7441366" y="1793260"/>
                  <a:ext cx="968381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Calibri"/>
                    </a:rPr>
                    <a:t>Image Cache</a:t>
                  </a:r>
                </a:p>
              </p:txBody>
            </p:sp>
          </p:grpSp>
          <p:grpSp>
            <p:nvGrpSpPr>
              <p:cNvPr id="1353" name="Group 1352"/>
              <p:cNvGrpSpPr/>
              <p:nvPr/>
            </p:nvGrpSpPr>
            <p:grpSpPr>
              <a:xfrm>
                <a:off x="6177370" y="2371294"/>
                <a:ext cx="1135636" cy="1696328"/>
                <a:chOff x="6172291" y="1793260"/>
                <a:chExt cx="1135636" cy="1696328"/>
              </a:xfrm>
            </p:grpSpPr>
            <p:sp>
              <p:nvSpPr>
                <p:cNvPr id="1355" name="Rectangle 1354"/>
                <p:cNvSpPr/>
                <p:nvPr/>
              </p:nvSpPr>
              <p:spPr>
                <a:xfrm>
                  <a:off x="6172291" y="1933398"/>
                  <a:ext cx="1135636" cy="155619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32788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356" name="Flowchart: Alternate Process 1355"/>
                <p:cNvSpPr/>
                <p:nvPr/>
              </p:nvSpPr>
              <p:spPr>
                <a:xfrm>
                  <a:off x="6172291" y="1793260"/>
                  <a:ext cx="894492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Calibri"/>
                    </a:rPr>
                    <a:t>Containers</a:t>
                  </a:r>
                </a:p>
              </p:txBody>
            </p:sp>
          </p:grpSp>
          <p:sp>
            <p:nvSpPr>
              <p:cNvPr id="1354" name="Rectangle 1353"/>
              <p:cNvSpPr/>
              <p:nvPr/>
            </p:nvSpPr>
            <p:spPr>
              <a:xfrm>
                <a:off x="6172199" y="2158577"/>
                <a:ext cx="2409883" cy="1646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32788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r>
                  <a:rPr lang="en-US" sz="1467" kern="0" dirty="0">
                    <a:solidFill>
                      <a:sysClr val="windowText" lastClr="000000"/>
                    </a:solidFill>
                    <a:latin typeface="Calibri"/>
                  </a:rPr>
                  <a:t>Docker daemon</a:t>
                </a:r>
              </a:p>
            </p:txBody>
          </p:sp>
        </p:grpSp>
        <p:pic>
          <p:nvPicPr>
            <p:cNvPr id="1350" name="Picture 4" descr="http://www.mi2.hr/wp-content/uploads/2015/10/docker-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0951" y="1774629"/>
              <a:ext cx="651489" cy="37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61" name="Group 1360"/>
          <p:cNvGrpSpPr/>
          <p:nvPr/>
        </p:nvGrpSpPr>
        <p:grpSpPr>
          <a:xfrm>
            <a:off x="8055620" y="2363282"/>
            <a:ext cx="3523328" cy="3234032"/>
            <a:chOff x="6043929" y="1774629"/>
            <a:chExt cx="2642871" cy="2425868"/>
          </a:xfrm>
        </p:grpSpPr>
        <p:grpSp>
          <p:nvGrpSpPr>
            <p:cNvPr id="1362" name="Group 1361"/>
            <p:cNvGrpSpPr/>
            <p:nvPr/>
          </p:nvGrpSpPr>
          <p:grpSpPr>
            <a:xfrm>
              <a:off x="6043929" y="1885950"/>
              <a:ext cx="2642871" cy="2314547"/>
              <a:chOff x="6043929" y="1885950"/>
              <a:chExt cx="2642871" cy="2314547"/>
            </a:xfrm>
          </p:grpSpPr>
          <p:grpSp>
            <p:nvGrpSpPr>
              <p:cNvPr id="1364" name="Group 1363"/>
              <p:cNvGrpSpPr/>
              <p:nvPr/>
            </p:nvGrpSpPr>
            <p:grpSpPr>
              <a:xfrm>
                <a:off x="6043929" y="1885950"/>
                <a:ext cx="2642871" cy="2314547"/>
                <a:chOff x="4156030" y="3448050"/>
                <a:chExt cx="2566671" cy="2250456"/>
              </a:xfrm>
            </p:grpSpPr>
            <p:sp>
              <p:nvSpPr>
                <p:cNvPr id="1372" name="Rectangle 1371"/>
                <p:cNvSpPr/>
                <p:nvPr/>
              </p:nvSpPr>
              <p:spPr>
                <a:xfrm>
                  <a:off x="4156031" y="3562350"/>
                  <a:ext cx="2566670" cy="2136156"/>
                </a:xfrm>
                <a:prstGeom prst="rect">
                  <a:avLst/>
                </a:prstGeom>
                <a:solidFill>
                  <a:sysClr val="windowText" lastClr="000000">
                    <a:lumMod val="75000"/>
                    <a:lumOff val="25000"/>
                  </a:sysClr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373" name="Flowchart: Alternate Process 1372"/>
                <p:cNvSpPr/>
                <p:nvPr/>
              </p:nvSpPr>
              <p:spPr>
                <a:xfrm>
                  <a:off x="4156030" y="3448050"/>
                  <a:ext cx="1230039" cy="228600"/>
                </a:xfrm>
                <a:prstGeom prst="flowChartAlternateProcess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Lucida Console" panose="020B0609040504020204" pitchFamily="49" charset="0"/>
                    </a:rPr>
                    <a:t>DOCKER_HOST</a:t>
                  </a:r>
                </a:p>
              </p:txBody>
            </p:sp>
          </p:grpSp>
          <p:grpSp>
            <p:nvGrpSpPr>
              <p:cNvPr id="1365" name="Group 1364"/>
              <p:cNvGrpSpPr/>
              <p:nvPr/>
            </p:nvGrpSpPr>
            <p:grpSpPr>
              <a:xfrm>
                <a:off x="7446445" y="2371294"/>
                <a:ext cx="1135637" cy="1696328"/>
                <a:chOff x="7441366" y="1793260"/>
                <a:chExt cx="1135637" cy="1696328"/>
              </a:xfrm>
            </p:grpSpPr>
            <p:sp>
              <p:nvSpPr>
                <p:cNvPr id="1370" name="Rectangle 1369"/>
                <p:cNvSpPr/>
                <p:nvPr/>
              </p:nvSpPr>
              <p:spPr>
                <a:xfrm>
                  <a:off x="7441367" y="1933398"/>
                  <a:ext cx="1135636" cy="1556190"/>
                </a:xfrm>
                <a:prstGeom prst="rect">
                  <a:avLst/>
                </a:prstGeom>
                <a:solidFill>
                  <a:sysClr val="windowText" lastClr="000000">
                    <a:lumMod val="75000"/>
                    <a:lumOff val="25000"/>
                  </a:sysClr>
                </a:solidFill>
                <a:ln w="12700" cap="flat" cmpd="sng" algn="ctr">
                  <a:solidFill>
                    <a:srgbClr val="32788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371" name="Flowchart: Alternate Process 1370"/>
                <p:cNvSpPr/>
                <p:nvPr/>
              </p:nvSpPr>
              <p:spPr>
                <a:xfrm>
                  <a:off x="7441366" y="1793260"/>
                  <a:ext cx="968381" cy="228600"/>
                </a:xfrm>
                <a:prstGeom prst="flowChartAlternateProcess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Calibri"/>
                    </a:rPr>
                    <a:t>Image Cache</a:t>
                  </a:r>
                </a:p>
              </p:txBody>
            </p:sp>
          </p:grpSp>
          <p:grpSp>
            <p:nvGrpSpPr>
              <p:cNvPr id="1366" name="Group 1365"/>
              <p:cNvGrpSpPr/>
              <p:nvPr/>
            </p:nvGrpSpPr>
            <p:grpSpPr>
              <a:xfrm>
                <a:off x="6177370" y="2371294"/>
                <a:ext cx="1135636" cy="1696328"/>
                <a:chOff x="6172291" y="1793260"/>
                <a:chExt cx="1135636" cy="1696328"/>
              </a:xfrm>
            </p:grpSpPr>
            <p:sp>
              <p:nvSpPr>
                <p:cNvPr id="1368" name="Rectangle 1367"/>
                <p:cNvSpPr/>
                <p:nvPr/>
              </p:nvSpPr>
              <p:spPr>
                <a:xfrm>
                  <a:off x="6172291" y="1933398"/>
                  <a:ext cx="1135636" cy="1556190"/>
                </a:xfrm>
                <a:prstGeom prst="rect">
                  <a:avLst/>
                </a:prstGeom>
                <a:solidFill>
                  <a:sysClr val="windowText" lastClr="000000">
                    <a:lumMod val="75000"/>
                    <a:lumOff val="25000"/>
                  </a:sysClr>
                </a:solidFill>
                <a:ln w="12700" cap="flat" cmpd="sng" algn="ctr">
                  <a:solidFill>
                    <a:srgbClr val="32788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369" name="Flowchart: Alternate Process 1368"/>
                <p:cNvSpPr/>
                <p:nvPr/>
              </p:nvSpPr>
              <p:spPr>
                <a:xfrm>
                  <a:off x="6172291" y="1793260"/>
                  <a:ext cx="894492" cy="228600"/>
                </a:xfrm>
                <a:prstGeom prst="flowChartAlternateProcess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Calibri"/>
                    </a:rPr>
                    <a:t>Containers</a:t>
                  </a:r>
                </a:p>
              </p:txBody>
            </p:sp>
          </p:grpSp>
          <p:sp>
            <p:nvSpPr>
              <p:cNvPr id="1367" name="Rectangle 1366"/>
              <p:cNvSpPr/>
              <p:nvPr/>
            </p:nvSpPr>
            <p:spPr>
              <a:xfrm>
                <a:off x="6172199" y="2158577"/>
                <a:ext cx="2409883" cy="164661"/>
              </a:xfrm>
              <a:prstGeom prst="rect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solidFill>
                  <a:srgbClr val="32788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r>
                  <a:rPr lang="en-US" sz="1467" kern="0" dirty="0">
                    <a:solidFill>
                      <a:sysClr val="windowText" lastClr="000000"/>
                    </a:solidFill>
                    <a:latin typeface="Calibri"/>
                  </a:rPr>
                  <a:t>Docker daemon</a:t>
                </a:r>
              </a:p>
            </p:txBody>
          </p:sp>
        </p:grpSp>
        <p:pic>
          <p:nvPicPr>
            <p:cNvPr id="1363" name="Picture 4" descr="http://www.mi2.hr/wp-content/uploads/2015/10/docker-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0951" y="1774629"/>
              <a:ext cx="651489" cy="37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75" name="Group 1374"/>
          <p:cNvGrpSpPr/>
          <p:nvPr/>
        </p:nvGrpSpPr>
        <p:grpSpPr>
          <a:xfrm>
            <a:off x="4376346" y="2514730"/>
            <a:ext cx="3523328" cy="3085625"/>
            <a:chOff x="4156030" y="3448050"/>
            <a:chExt cx="2566671" cy="2250456"/>
          </a:xfrm>
        </p:grpSpPr>
        <p:sp>
          <p:nvSpPr>
            <p:cNvPr id="1376" name="Rectangle 1375"/>
            <p:cNvSpPr/>
            <p:nvPr/>
          </p:nvSpPr>
          <p:spPr>
            <a:xfrm>
              <a:off x="4156031" y="3562350"/>
              <a:ext cx="2566670" cy="2136156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77" name="Flowchart: Alternate Process 1376"/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96">
                <a:defRPr/>
              </a:pPr>
              <a:r>
                <a:rPr lang="en-US" sz="1467" b="1" kern="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DOCKER_HOST</a:t>
              </a:r>
            </a:p>
          </p:txBody>
        </p:sp>
      </p:grpSp>
      <p:grpSp>
        <p:nvGrpSpPr>
          <p:cNvPr id="1378" name="Group 1377"/>
          <p:cNvGrpSpPr/>
          <p:nvPr/>
        </p:nvGrpSpPr>
        <p:grpSpPr>
          <a:xfrm>
            <a:off x="6246102" y="3161763"/>
            <a:ext cx="1513968" cy="2261450"/>
            <a:chOff x="7441366" y="1793260"/>
            <a:chExt cx="1135637" cy="1696328"/>
          </a:xfrm>
        </p:grpSpPr>
        <p:sp>
          <p:nvSpPr>
            <p:cNvPr id="1379" name="Rectangle 1378"/>
            <p:cNvSpPr/>
            <p:nvPr/>
          </p:nvSpPr>
          <p:spPr>
            <a:xfrm>
              <a:off x="7441367" y="1933398"/>
              <a:ext cx="1135636" cy="155619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32788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80" name="Flowchart: Alternate Process 1379"/>
            <p:cNvSpPr/>
            <p:nvPr/>
          </p:nvSpPr>
          <p:spPr>
            <a:xfrm>
              <a:off x="7441366" y="1793260"/>
              <a:ext cx="968381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96">
                <a:defRPr/>
              </a:pPr>
              <a:r>
                <a:rPr lang="en-US" sz="1467" b="1" kern="0" dirty="0">
                  <a:solidFill>
                    <a:prstClr val="black"/>
                  </a:solidFill>
                  <a:latin typeface="Calibri"/>
                </a:rPr>
                <a:t>Image Cache</a:t>
              </a:r>
            </a:p>
          </p:txBody>
        </p:sp>
      </p:grpSp>
      <p:grpSp>
        <p:nvGrpSpPr>
          <p:cNvPr id="1381" name="Group 1380"/>
          <p:cNvGrpSpPr/>
          <p:nvPr/>
        </p:nvGrpSpPr>
        <p:grpSpPr>
          <a:xfrm>
            <a:off x="4554242" y="3161763"/>
            <a:ext cx="1513967" cy="2261450"/>
            <a:chOff x="6172291" y="1793260"/>
            <a:chExt cx="1135636" cy="1696328"/>
          </a:xfrm>
        </p:grpSpPr>
        <p:sp>
          <p:nvSpPr>
            <p:cNvPr id="1382" name="Rectangle 1381"/>
            <p:cNvSpPr/>
            <p:nvPr/>
          </p:nvSpPr>
          <p:spPr>
            <a:xfrm>
              <a:off x="6172291" y="1933398"/>
              <a:ext cx="1135636" cy="155619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32788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83" name="Flowchart: Alternate Process 1382"/>
            <p:cNvSpPr/>
            <p:nvPr/>
          </p:nvSpPr>
          <p:spPr>
            <a:xfrm>
              <a:off x="6172291" y="1793260"/>
              <a:ext cx="894492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96">
                <a:defRPr/>
              </a:pPr>
              <a:r>
                <a:rPr lang="en-US" sz="1467" b="1" kern="0" dirty="0">
                  <a:solidFill>
                    <a:prstClr val="black"/>
                  </a:solidFill>
                  <a:latin typeface="Calibri"/>
                </a:rPr>
                <a:t>Containers</a:t>
              </a:r>
            </a:p>
          </p:txBody>
        </p:sp>
      </p:grpSp>
      <p:sp>
        <p:nvSpPr>
          <p:cNvPr id="1384" name="Rectangle 1383"/>
          <p:cNvSpPr/>
          <p:nvPr/>
        </p:nvSpPr>
        <p:spPr>
          <a:xfrm>
            <a:off x="4547349" y="2878182"/>
            <a:ext cx="3212721" cy="21951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996">
              <a:defRPr/>
            </a:pPr>
            <a:r>
              <a:rPr lang="en-US" sz="1467" kern="0" dirty="0">
                <a:solidFill>
                  <a:sysClr val="windowText" lastClr="000000"/>
                </a:solidFill>
                <a:latin typeface="Calibri"/>
              </a:rPr>
              <a:t>Docker daemon</a:t>
            </a:r>
          </a:p>
        </p:txBody>
      </p:sp>
      <p:pic>
        <p:nvPicPr>
          <p:cNvPr id="1385" name="Picture 4" descr="http://www.mi2.hr/wp-content/uploads/2015/10/docker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670" y="2366324"/>
            <a:ext cx="868529" cy="49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6" name="Can 220"/>
          <p:cNvSpPr/>
          <p:nvPr/>
        </p:nvSpPr>
        <p:spPr>
          <a:xfrm>
            <a:off x="5782393" y="6171812"/>
            <a:ext cx="433979" cy="491436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18996"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387" name="Group 1386"/>
          <p:cNvGrpSpPr/>
          <p:nvPr/>
        </p:nvGrpSpPr>
        <p:grpSpPr>
          <a:xfrm>
            <a:off x="7039739" y="3584855"/>
            <a:ext cx="557233" cy="557233"/>
            <a:chOff x="6631467" y="1985441"/>
            <a:chExt cx="417984" cy="417984"/>
          </a:xfrm>
        </p:grpSpPr>
        <p:sp>
          <p:nvSpPr>
            <p:cNvPr id="1388" name="Rectangle 1387"/>
            <p:cNvSpPr/>
            <p:nvPr/>
          </p:nvSpPr>
          <p:spPr>
            <a:xfrm>
              <a:off x="6631467" y="198544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389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743210" y="2097184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90" name="Group 1389"/>
          <p:cNvGrpSpPr/>
          <p:nvPr/>
        </p:nvGrpSpPr>
        <p:grpSpPr>
          <a:xfrm>
            <a:off x="6420018" y="3576533"/>
            <a:ext cx="557233" cy="557233"/>
            <a:chOff x="6098534" y="1990948"/>
            <a:chExt cx="417984" cy="417984"/>
          </a:xfrm>
        </p:grpSpPr>
        <p:sp>
          <p:nvSpPr>
            <p:cNvPr id="1391" name="Rectangle 1390"/>
            <p:cNvSpPr/>
            <p:nvPr/>
          </p:nvSpPr>
          <p:spPr>
            <a:xfrm>
              <a:off x="6098534" y="1990948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92" name="Rectangle 1391"/>
            <p:cNvSpPr/>
            <p:nvPr/>
          </p:nvSpPr>
          <p:spPr>
            <a:xfrm>
              <a:off x="6145406" y="2117632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1393" name="Group 1392"/>
          <p:cNvGrpSpPr/>
          <p:nvPr/>
        </p:nvGrpSpPr>
        <p:grpSpPr>
          <a:xfrm>
            <a:off x="6425105" y="4202342"/>
            <a:ext cx="557233" cy="557233"/>
            <a:chOff x="6102350" y="2460371"/>
            <a:chExt cx="417984" cy="417984"/>
          </a:xfrm>
        </p:grpSpPr>
        <p:sp>
          <p:nvSpPr>
            <p:cNvPr id="1394" name="Rectangle 1393"/>
            <p:cNvSpPr/>
            <p:nvPr/>
          </p:nvSpPr>
          <p:spPr>
            <a:xfrm>
              <a:off x="6102350" y="246037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95" name="Rectangle 1394"/>
            <p:cNvSpPr/>
            <p:nvPr/>
          </p:nvSpPr>
          <p:spPr>
            <a:xfrm>
              <a:off x="6149222" y="2587055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1396" name="Group 1395"/>
          <p:cNvGrpSpPr/>
          <p:nvPr/>
        </p:nvGrpSpPr>
        <p:grpSpPr>
          <a:xfrm>
            <a:off x="7042349" y="4208588"/>
            <a:ext cx="557233" cy="557233"/>
            <a:chOff x="6637872" y="2461910"/>
            <a:chExt cx="417984" cy="417984"/>
          </a:xfrm>
        </p:grpSpPr>
        <p:sp>
          <p:nvSpPr>
            <p:cNvPr id="1397" name="Rectangle 1396"/>
            <p:cNvSpPr/>
            <p:nvPr/>
          </p:nvSpPr>
          <p:spPr>
            <a:xfrm>
              <a:off x="6637872" y="2461910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98" name="Rectangle 1397"/>
            <p:cNvSpPr/>
            <p:nvPr/>
          </p:nvSpPr>
          <p:spPr>
            <a:xfrm>
              <a:off x="6684744" y="258859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  <p:grpSp>
        <p:nvGrpSpPr>
          <p:cNvPr id="1399" name="Group 1398"/>
          <p:cNvGrpSpPr/>
          <p:nvPr/>
        </p:nvGrpSpPr>
        <p:grpSpPr>
          <a:xfrm>
            <a:off x="667784" y="2366323"/>
            <a:ext cx="3523328" cy="3234032"/>
            <a:chOff x="500260" y="1774629"/>
            <a:chExt cx="2642871" cy="2425868"/>
          </a:xfrm>
        </p:grpSpPr>
        <p:grpSp>
          <p:nvGrpSpPr>
            <p:cNvPr id="1400" name="Group 1399"/>
            <p:cNvGrpSpPr/>
            <p:nvPr/>
          </p:nvGrpSpPr>
          <p:grpSpPr>
            <a:xfrm>
              <a:off x="500260" y="1885950"/>
              <a:ext cx="2642871" cy="2314547"/>
              <a:chOff x="500260" y="1885950"/>
              <a:chExt cx="2642871" cy="2314547"/>
            </a:xfrm>
          </p:grpSpPr>
          <p:grpSp>
            <p:nvGrpSpPr>
              <p:cNvPr id="1402" name="Group 1401"/>
              <p:cNvGrpSpPr/>
              <p:nvPr/>
            </p:nvGrpSpPr>
            <p:grpSpPr>
              <a:xfrm>
                <a:off x="500260" y="1885950"/>
                <a:ext cx="2642871" cy="2314547"/>
                <a:chOff x="4156030" y="3448050"/>
                <a:chExt cx="2566671" cy="2250456"/>
              </a:xfrm>
            </p:grpSpPr>
            <p:sp>
              <p:nvSpPr>
                <p:cNvPr id="1410" name="Rectangle 1409"/>
                <p:cNvSpPr/>
                <p:nvPr/>
              </p:nvSpPr>
              <p:spPr>
                <a:xfrm>
                  <a:off x="4156031" y="3562350"/>
                  <a:ext cx="2566670" cy="2136156"/>
                </a:xfrm>
                <a:prstGeom prst="rect">
                  <a:avLst/>
                </a:prstGeom>
                <a:solidFill>
                  <a:srgbClr val="ADE5F9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411" name="Flowchart: Alternate Process 1410"/>
                <p:cNvSpPr/>
                <p:nvPr/>
              </p:nvSpPr>
              <p:spPr>
                <a:xfrm>
                  <a:off x="4156030" y="3448050"/>
                  <a:ext cx="1230039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Lucida Console" panose="020B0609040504020204" pitchFamily="49" charset="0"/>
                    </a:rPr>
                    <a:t>DOCKER_HOST</a:t>
                  </a:r>
                </a:p>
              </p:txBody>
            </p:sp>
          </p:grpSp>
          <p:grpSp>
            <p:nvGrpSpPr>
              <p:cNvPr id="1403" name="Group 1402"/>
              <p:cNvGrpSpPr/>
              <p:nvPr/>
            </p:nvGrpSpPr>
            <p:grpSpPr>
              <a:xfrm>
                <a:off x="1902777" y="2371294"/>
                <a:ext cx="1135636" cy="1696328"/>
                <a:chOff x="7441367" y="1793260"/>
                <a:chExt cx="1135636" cy="1696328"/>
              </a:xfrm>
            </p:grpSpPr>
            <p:sp>
              <p:nvSpPr>
                <p:cNvPr id="1408" name="Rectangle 1407"/>
                <p:cNvSpPr/>
                <p:nvPr/>
              </p:nvSpPr>
              <p:spPr>
                <a:xfrm>
                  <a:off x="7441367" y="1933398"/>
                  <a:ext cx="1135636" cy="155619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32788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409" name="Flowchart: Alternate Process 1408"/>
                <p:cNvSpPr/>
                <p:nvPr/>
              </p:nvSpPr>
              <p:spPr>
                <a:xfrm>
                  <a:off x="7441367" y="1793260"/>
                  <a:ext cx="968382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Calibri"/>
                    </a:rPr>
                    <a:t>Image Cache</a:t>
                  </a:r>
                </a:p>
              </p:txBody>
            </p:sp>
          </p:grpSp>
          <p:grpSp>
            <p:nvGrpSpPr>
              <p:cNvPr id="1404" name="Group 1403"/>
              <p:cNvGrpSpPr/>
              <p:nvPr/>
            </p:nvGrpSpPr>
            <p:grpSpPr>
              <a:xfrm>
                <a:off x="633701" y="2371294"/>
                <a:ext cx="1135636" cy="1696328"/>
                <a:chOff x="6172291" y="1793260"/>
                <a:chExt cx="1135636" cy="1696328"/>
              </a:xfrm>
            </p:grpSpPr>
            <p:sp>
              <p:nvSpPr>
                <p:cNvPr id="1406" name="Rectangle 1405"/>
                <p:cNvSpPr/>
                <p:nvPr/>
              </p:nvSpPr>
              <p:spPr>
                <a:xfrm>
                  <a:off x="6172291" y="1933398"/>
                  <a:ext cx="1135636" cy="155619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32788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407" name="Flowchart: Alternate Process 1406"/>
                <p:cNvSpPr/>
                <p:nvPr/>
              </p:nvSpPr>
              <p:spPr>
                <a:xfrm>
                  <a:off x="6172291" y="1793260"/>
                  <a:ext cx="894492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Calibri"/>
                    </a:rPr>
                    <a:t>Containers</a:t>
                  </a:r>
                </a:p>
              </p:txBody>
            </p:sp>
          </p:grpSp>
          <p:sp>
            <p:nvSpPr>
              <p:cNvPr id="1405" name="Rectangle 1404"/>
              <p:cNvSpPr/>
              <p:nvPr/>
            </p:nvSpPr>
            <p:spPr>
              <a:xfrm>
                <a:off x="628530" y="2158577"/>
                <a:ext cx="2409883" cy="1646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32788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r>
                  <a:rPr lang="en-US" sz="1467" kern="0" dirty="0">
                    <a:solidFill>
                      <a:sysClr val="windowText" lastClr="000000"/>
                    </a:solidFill>
                    <a:latin typeface="Calibri"/>
                  </a:rPr>
                  <a:t>Docker daemon</a:t>
                </a:r>
              </a:p>
            </p:txBody>
          </p:sp>
        </p:grpSp>
        <p:pic>
          <p:nvPicPr>
            <p:cNvPr id="1401" name="Picture 4" descr="http://www.mi2.hr/wp-content/uploads/2015/10/docker-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282" y="1774629"/>
              <a:ext cx="651489" cy="37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2" name="Group 1411"/>
          <p:cNvGrpSpPr/>
          <p:nvPr/>
        </p:nvGrpSpPr>
        <p:grpSpPr>
          <a:xfrm>
            <a:off x="1600071" y="3495301"/>
            <a:ext cx="721037" cy="444217"/>
            <a:chOff x="2877183" y="2583280"/>
            <a:chExt cx="540854" cy="333210"/>
          </a:xfrm>
        </p:grpSpPr>
        <p:grpSp>
          <p:nvGrpSpPr>
            <p:cNvPr id="1413" name="Group 1412"/>
            <p:cNvGrpSpPr/>
            <p:nvPr/>
          </p:nvGrpSpPr>
          <p:grpSpPr>
            <a:xfrm>
              <a:off x="2877183" y="2583280"/>
              <a:ext cx="540854" cy="333210"/>
              <a:chOff x="1926169" y="1632181"/>
              <a:chExt cx="540854" cy="333210"/>
            </a:xfrm>
          </p:grpSpPr>
          <p:sp>
            <p:nvSpPr>
              <p:cNvPr id="1416" name="Rectangle 141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17" name="Rectangle 141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418" name="Group 141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422" name="Straight Connector 142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23" name="Straight Connector 142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24" name="Straight Connector 142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25" name="Straight Connector 142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26" name="Straight Connector 142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27" name="Straight Connector 142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28" name="Straight Connector 142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29" name="Straight Connector 142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30" name="Straight Connector 142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419" name="Rectangle 141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20" name="Rectangle 141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21" name="Rectangle 142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414" name="Rectangle 1413"/>
            <p:cNvSpPr/>
            <p:nvPr/>
          </p:nvSpPr>
          <p:spPr>
            <a:xfrm>
              <a:off x="2984164" y="2670095"/>
              <a:ext cx="324240" cy="16461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endParaRPr lang="en-US" sz="1333" kern="0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415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48000" y="2650455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31" name="Group 1430"/>
          <p:cNvGrpSpPr/>
          <p:nvPr/>
        </p:nvGrpSpPr>
        <p:grpSpPr>
          <a:xfrm>
            <a:off x="3331177" y="3584855"/>
            <a:ext cx="557233" cy="557233"/>
            <a:chOff x="6631467" y="1985441"/>
            <a:chExt cx="417984" cy="417984"/>
          </a:xfrm>
        </p:grpSpPr>
        <p:sp>
          <p:nvSpPr>
            <p:cNvPr id="1432" name="Rectangle 1431"/>
            <p:cNvSpPr/>
            <p:nvPr/>
          </p:nvSpPr>
          <p:spPr>
            <a:xfrm>
              <a:off x="6631467" y="198544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433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743210" y="2097184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34" name="Group 1433"/>
          <p:cNvGrpSpPr/>
          <p:nvPr/>
        </p:nvGrpSpPr>
        <p:grpSpPr>
          <a:xfrm>
            <a:off x="2711457" y="3576533"/>
            <a:ext cx="557233" cy="557233"/>
            <a:chOff x="6098534" y="1990948"/>
            <a:chExt cx="417984" cy="417984"/>
          </a:xfrm>
        </p:grpSpPr>
        <p:sp>
          <p:nvSpPr>
            <p:cNvPr id="1435" name="Rectangle 1434"/>
            <p:cNvSpPr/>
            <p:nvPr/>
          </p:nvSpPr>
          <p:spPr>
            <a:xfrm>
              <a:off x="6098534" y="1990948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36" name="Rectangle 1435"/>
            <p:cNvSpPr/>
            <p:nvPr/>
          </p:nvSpPr>
          <p:spPr>
            <a:xfrm>
              <a:off x="6145406" y="2117632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1437" name="Group 1436"/>
          <p:cNvGrpSpPr/>
          <p:nvPr/>
        </p:nvGrpSpPr>
        <p:grpSpPr>
          <a:xfrm>
            <a:off x="2716544" y="4202342"/>
            <a:ext cx="557233" cy="557233"/>
            <a:chOff x="6102350" y="2460371"/>
            <a:chExt cx="417984" cy="417984"/>
          </a:xfrm>
        </p:grpSpPr>
        <p:sp>
          <p:nvSpPr>
            <p:cNvPr id="1438" name="Rectangle 1437"/>
            <p:cNvSpPr/>
            <p:nvPr/>
          </p:nvSpPr>
          <p:spPr>
            <a:xfrm>
              <a:off x="6102350" y="246037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39" name="Rectangle 1438"/>
            <p:cNvSpPr/>
            <p:nvPr/>
          </p:nvSpPr>
          <p:spPr>
            <a:xfrm>
              <a:off x="6149222" y="2587055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1440" name="Group 1439"/>
          <p:cNvGrpSpPr/>
          <p:nvPr/>
        </p:nvGrpSpPr>
        <p:grpSpPr>
          <a:xfrm>
            <a:off x="3333787" y="4208588"/>
            <a:ext cx="557233" cy="557233"/>
            <a:chOff x="6637872" y="2461910"/>
            <a:chExt cx="417984" cy="417984"/>
          </a:xfrm>
        </p:grpSpPr>
        <p:sp>
          <p:nvSpPr>
            <p:cNvPr id="1441" name="Rectangle 1440"/>
            <p:cNvSpPr/>
            <p:nvPr/>
          </p:nvSpPr>
          <p:spPr>
            <a:xfrm>
              <a:off x="6637872" y="2461910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42" name="Rectangle 1441"/>
            <p:cNvSpPr/>
            <p:nvPr/>
          </p:nvSpPr>
          <p:spPr>
            <a:xfrm>
              <a:off x="6684744" y="258859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  <p:grpSp>
        <p:nvGrpSpPr>
          <p:cNvPr id="1443" name="Group 1442"/>
          <p:cNvGrpSpPr/>
          <p:nvPr/>
        </p:nvGrpSpPr>
        <p:grpSpPr>
          <a:xfrm>
            <a:off x="8989168" y="3936000"/>
            <a:ext cx="721037" cy="444217"/>
            <a:chOff x="3240661" y="1005909"/>
            <a:chExt cx="540854" cy="333210"/>
          </a:xfrm>
        </p:grpSpPr>
        <p:grpSp>
          <p:nvGrpSpPr>
            <p:cNvPr id="1444" name="Group 144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446" name="Rectangle 144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47" name="Rectangle 144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448" name="Group 144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452" name="Straight Connector 145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53" name="Straight Connector 145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54" name="Straight Connector 145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55" name="Straight Connector 145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56" name="Straight Connector 145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57" name="Straight Connector 145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58" name="Straight Connector 145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59" name="Straight Connector 145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60" name="Straight Connector 145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449" name="Rectangle 144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50" name="Rectangle 144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51" name="Rectangle 145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445" name="Rectangle 144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  <p:grpSp>
        <p:nvGrpSpPr>
          <p:cNvPr id="1461" name="Group 1460"/>
          <p:cNvGrpSpPr/>
          <p:nvPr/>
        </p:nvGrpSpPr>
        <p:grpSpPr>
          <a:xfrm>
            <a:off x="8990582" y="3495301"/>
            <a:ext cx="721037" cy="444217"/>
            <a:chOff x="2877183" y="2583280"/>
            <a:chExt cx="540854" cy="333210"/>
          </a:xfrm>
        </p:grpSpPr>
        <p:grpSp>
          <p:nvGrpSpPr>
            <p:cNvPr id="1462" name="Group 1461"/>
            <p:cNvGrpSpPr/>
            <p:nvPr/>
          </p:nvGrpSpPr>
          <p:grpSpPr>
            <a:xfrm>
              <a:off x="2877183" y="2583280"/>
              <a:ext cx="540854" cy="333210"/>
              <a:chOff x="1926169" y="1632181"/>
              <a:chExt cx="540854" cy="333210"/>
            </a:xfrm>
          </p:grpSpPr>
          <p:sp>
            <p:nvSpPr>
              <p:cNvPr id="1465" name="Rectangle 1464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66" name="Rectangle 1465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467" name="Group 1466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471" name="Straight Connector 1470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72" name="Straight Connector 1471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73" name="Straight Connector 1472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74" name="Straight Connector 1473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75" name="Straight Connector 1474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76" name="Straight Connector 1475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77" name="Straight Connector 1476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78" name="Straight Connector 1477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479" name="Straight Connector 1478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468" name="Rectangle 1467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69" name="Rectangle 1468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70" name="Rectangle 1469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463" name="Rectangle 1462"/>
            <p:cNvSpPr/>
            <p:nvPr/>
          </p:nvSpPr>
          <p:spPr>
            <a:xfrm>
              <a:off x="2984164" y="2670095"/>
              <a:ext cx="324240" cy="16461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endParaRPr lang="en-US" sz="1333" kern="0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464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48000" y="2650455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80" name="Group 1479"/>
          <p:cNvGrpSpPr/>
          <p:nvPr/>
        </p:nvGrpSpPr>
        <p:grpSpPr>
          <a:xfrm>
            <a:off x="10721687" y="3584855"/>
            <a:ext cx="557233" cy="557233"/>
            <a:chOff x="6631467" y="1985441"/>
            <a:chExt cx="417984" cy="417984"/>
          </a:xfrm>
        </p:grpSpPr>
        <p:sp>
          <p:nvSpPr>
            <p:cNvPr id="1481" name="Rectangle 1480"/>
            <p:cNvSpPr/>
            <p:nvPr/>
          </p:nvSpPr>
          <p:spPr>
            <a:xfrm>
              <a:off x="6631467" y="198544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482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743210" y="2097184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83" name="Group 1482"/>
          <p:cNvGrpSpPr/>
          <p:nvPr/>
        </p:nvGrpSpPr>
        <p:grpSpPr>
          <a:xfrm>
            <a:off x="10101967" y="3576533"/>
            <a:ext cx="557233" cy="557233"/>
            <a:chOff x="6098534" y="1990948"/>
            <a:chExt cx="417984" cy="417984"/>
          </a:xfrm>
        </p:grpSpPr>
        <p:sp>
          <p:nvSpPr>
            <p:cNvPr id="1484" name="Rectangle 1483"/>
            <p:cNvSpPr/>
            <p:nvPr/>
          </p:nvSpPr>
          <p:spPr>
            <a:xfrm>
              <a:off x="6098534" y="1990948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85" name="Rectangle 1484"/>
            <p:cNvSpPr/>
            <p:nvPr/>
          </p:nvSpPr>
          <p:spPr>
            <a:xfrm>
              <a:off x="6145406" y="2117632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1486" name="Group 1485"/>
          <p:cNvGrpSpPr/>
          <p:nvPr/>
        </p:nvGrpSpPr>
        <p:grpSpPr>
          <a:xfrm>
            <a:off x="10107054" y="4202342"/>
            <a:ext cx="557233" cy="557233"/>
            <a:chOff x="6102350" y="2460371"/>
            <a:chExt cx="417984" cy="417984"/>
          </a:xfrm>
        </p:grpSpPr>
        <p:sp>
          <p:nvSpPr>
            <p:cNvPr id="1487" name="Rectangle 1486"/>
            <p:cNvSpPr/>
            <p:nvPr/>
          </p:nvSpPr>
          <p:spPr>
            <a:xfrm>
              <a:off x="6102350" y="246037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88" name="Rectangle 1487"/>
            <p:cNvSpPr/>
            <p:nvPr/>
          </p:nvSpPr>
          <p:spPr>
            <a:xfrm>
              <a:off x="6149222" y="2587055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1489" name="Group 1488"/>
          <p:cNvGrpSpPr/>
          <p:nvPr/>
        </p:nvGrpSpPr>
        <p:grpSpPr>
          <a:xfrm>
            <a:off x="10724298" y="4208588"/>
            <a:ext cx="557233" cy="557233"/>
            <a:chOff x="6637872" y="2461910"/>
            <a:chExt cx="417984" cy="417984"/>
          </a:xfrm>
        </p:grpSpPr>
        <p:sp>
          <p:nvSpPr>
            <p:cNvPr id="1490" name="Rectangle 1489"/>
            <p:cNvSpPr/>
            <p:nvPr/>
          </p:nvSpPr>
          <p:spPr>
            <a:xfrm>
              <a:off x="6637872" y="2461910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91" name="Rectangle 1490"/>
            <p:cNvSpPr/>
            <p:nvPr/>
          </p:nvSpPr>
          <p:spPr>
            <a:xfrm>
              <a:off x="6684744" y="258859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  <p:grpSp>
        <p:nvGrpSpPr>
          <p:cNvPr id="1492" name="Group 1491"/>
          <p:cNvGrpSpPr/>
          <p:nvPr/>
        </p:nvGrpSpPr>
        <p:grpSpPr>
          <a:xfrm>
            <a:off x="4583537" y="5260655"/>
            <a:ext cx="721037" cy="444217"/>
            <a:chOff x="3240661" y="1005909"/>
            <a:chExt cx="540854" cy="333210"/>
          </a:xfrm>
        </p:grpSpPr>
        <p:grpSp>
          <p:nvGrpSpPr>
            <p:cNvPr id="1493" name="Group 1492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495" name="Rectangle 1494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96" name="Rectangle 1495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497" name="Group 1496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01" name="Straight Connector 1500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02" name="Straight Connector 1501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03" name="Straight Connector 1502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04" name="Straight Connector 1503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05" name="Straight Connector 1504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06" name="Straight Connector 1505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07" name="Straight Connector 1506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08" name="Straight Connector 1507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09" name="Straight Connector 1508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498" name="Rectangle 1497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99" name="Rectangle 1498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00" name="Rectangle 1499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494" name="Rectangle 1493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1510" name="Group 1509"/>
          <p:cNvGrpSpPr/>
          <p:nvPr/>
        </p:nvGrpSpPr>
        <p:grpSpPr>
          <a:xfrm>
            <a:off x="4584950" y="4817405"/>
            <a:ext cx="721037" cy="444217"/>
            <a:chOff x="3240661" y="1005909"/>
            <a:chExt cx="540854" cy="333210"/>
          </a:xfrm>
        </p:grpSpPr>
        <p:grpSp>
          <p:nvGrpSpPr>
            <p:cNvPr id="1511" name="Group 1510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13" name="Rectangle 1512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14" name="Rectangle 1513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515" name="Group 1514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19" name="Straight Connector 1518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0" name="Straight Connector 1519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1" name="Straight Connector 1520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2" name="Straight Connector 1521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3" name="Straight Connector 1522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4" name="Straight Connector 1523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5" name="Straight Connector 1524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6" name="Straight Connector 1525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7" name="Straight Connector 1526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16" name="Rectangle 1515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17" name="Rectangle 1516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18" name="Rectangle 1517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512" name="Rectangle 1511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1528" name="Group 1527"/>
          <p:cNvGrpSpPr/>
          <p:nvPr/>
        </p:nvGrpSpPr>
        <p:grpSpPr>
          <a:xfrm>
            <a:off x="5308634" y="4817405"/>
            <a:ext cx="721037" cy="444217"/>
            <a:chOff x="3240661" y="1005909"/>
            <a:chExt cx="540854" cy="333210"/>
          </a:xfrm>
        </p:grpSpPr>
        <p:grpSp>
          <p:nvGrpSpPr>
            <p:cNvPr id="1529" name="Group 1528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31" name="Rectangle 1530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32" name="Rectangle 1531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533" name="Group 1532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37" name="Straight Connector 1536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8" name="Straight Connector 1537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9" name="Straight Connector 1538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0" name="Straight Connector 1539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3" name="Straight Connector 1542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4" name="Straight Connector 1543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5" name="Straight Connector 1544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34" name="Rectangle 1533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35" name="Rectangle 1534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36" name="Rectangle 1535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530" name="Rectangle 1529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black"/>
                  </a:solidFill>
                  <a:latin typeface="Calibri"/>
                </a:rPr>
                <a:t>API</a:t>
              </a:r>
            </a:p>
          </p:txBody>
        </p:sp>
      </p:grpSp>
      <p:grpSp>
        <p:nvGrpSpPr>
          <p:cNvPr id="1546" name="Group 1545"/>
          <p:cNvGrpSpPr/>
          <p:nvPr/>
        </p:nvGrpSpPr>
        <p:grpSpPr>
          <a:xfrm>
            <a:off x="5305486" y="5702322"/>
            <a:ext cx="721037" cy="444217"/>
            <a:chOff x="3240661" y="1005909"/>
            <a:chExt cx="540854" cy="333210"/>
          </a:xfrm>
        </p:grpSpPr>
        <p:grpSp>
          <p:nvGrpSpPr>
            <p:cNvPr id="1547" name="Group 1546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49" name="Rectangle 1548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50" name="Rectangle 1549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551" name="Group 1550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55" name="Straight Connector 1554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56" name="Straight Connector 1555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57" name="Straight Connector 1556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58" name="Straight Connector 1557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59" name="Straight Connector 1558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60" name="Straight Connector 1559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61" name="Straight Connector 1560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62" name="Straight Connector 1561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63" name="Straight Connector 1562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52" name="Rectangle 1551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53" name="Rectangle 1552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54" name="Rectangle 1553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548" name="Rectangle 1547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  <p:grpSp>
        <p:nvGrpSpPr>
          <p:cNvPr id="1564" name="Group 1563"/>
          <p:cNvGrpSpPr/>
          <p:nvPr/>
        </p:nvGrpSpPr>
        <p:grpSpPr>
          <a:xfrm>
            <a:off x="5308634" y="5258104"/>
            <a:ext cx="721037" cy="444217"/>
            <a:chOff x="3240661" y="1005909"/>
            <a:chExt cx="540854" cy="333210"/>
          </a:xfrm>
        </p:grpSpPr>
        <p:grpSp>
          <p:nvGrpSpPr>
            <p:cNvPr id="1565" name="Group 1564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67" name="Rectangle 1566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68" name="Rectangle 1567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569" name="Group 1568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73" name="Straight Connector 1572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4" name="Straight Connector 1573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5" name="Straight Connector 1574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6" name="Straight Connector 1575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7" name="Straight Connector 1576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8" name="Straight Connector 1577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9" name="Straight Connector 1578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0" name="Straight Connector 1579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1" name="Straight Connector 1580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70" name="Rectangle 1569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71" name="Rectangle 1570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72" name="Rectangle 1571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566" name="Rectangle 1565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Cache</a:t>
              </a:r>
            </a:p>
          </p:txBody>
        </p:sp>
      </p:grpSp>
      <p:grpSp>
        <p:nvGrpSpPr>
          <p:cNvPr id="1582" name="Group 1581"/>
          <p:cNvGrpSpPr/>
          <p:nvPr/>
        </p:nvGrpSpPr>
        <p:grpSpPr>
          <a:xfrm>
            <a:off x="4584950" y="3495301"/>
            <a:ext cx="721037" cy="444217"/>
            <a:chOff x="3240661" y="1005909"/>
            <a:chExt cx="540854" cy="333210"/>
          </a:xfrm>
        </p:grpSpPr>
        <p:grpSp>
          <p:nvGrpSpPr>
            <p:cNvPr id="1583" name="Group 1582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85" name="Rectangle 1584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86" name="Rectangle 1585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587" name="Group 1586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91" name="Straight Connector 1590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92" name="Straight Connector 1591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93" name="Straight Connector 1592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94" name="Straight Connector 1593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95" name="Straight Connector 1594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96" name="Straight Connector 1595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97" name="Straight Connector 1596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98" name="Straight Connector 1597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99" name="Straight Connector 1598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88" name="Rectangle 1587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89" name="Rectangle 1588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90" name="Rectangle 1589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584" name="Rectangle 1583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1600" name="Group 1599"/>
          <p:cNvGrpSpPr/>
          <p:nvPr/>
        </p:nvGrpSpPr>
        <p:grpSpPr>
          <a:xfrm>
            <a:off x="4584950" y="3936002"/>
            <a:ext cx="721037" cy="444217"/>
            <a:chOff x="3240661" y="1005909"/>
            <a:chExt cx="540854" cy="333210"/>
          </a:xfrm>
        </p:grpSpPr>
        <p:grpSp>
          <p:nvGrpSpPr>
            <p:cNvPr id="1601" name="Group 1600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03" name="Rectangle 1602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04" name="Rectangle 1603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605" name="Group 1604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09" name="Straight Connector 1608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0" name="Straight Connector 1609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1" name="Straight Connector 1610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2" name="Straight Connector 1611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3" name="Straight Connector 1612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4" name="Straight Connector 1613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5" name="Straight Connector 1614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6" name="Straight Connector 1615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7" name="Straight Connector 1616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06" name="Rectangle 1605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07" name="Rectangle 1606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08" name="Rectangle 1607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602" name="Rectangle 1601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1618" name="Group 1617"/>
          <p:cNvGrpSpPr/>
          <p:nvPr/>
        </p:nvGrpSpPr>
        <p:grpSpPr>
          <a:xfrm>
            <a:off x="4584950" y="4376704"/>
            <a:ext cx="721037" cy="444217"/>
            <a:chOff x="3240661" y="1005909"/>
            <a:chExt cx="540854" cy="333210"/>
          </a:xfrm>
        </p:grpSpPr>
        <p:grpSp>
          <p:nvGrpSpPr>
            <p:cNvPr id="1619" name="Group 1618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21" name="Rectangle 1620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22" name="Rectangle 1621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623" name="Group 1622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27" name="Straight Connector 1626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28" name="Straight Connector 1627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29" name="Straight Connector 1628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30" name="Straight Connector 1629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31" name="Straight Connector 1630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32" name="Straight Connector 1631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33" name="Straight Connector 1632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34" name="Straight Connector 1633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35" name="Straight Connector 1634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24" name="Rectangle 1623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25" name="Rectangle 1624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26" name="Rectangle 1625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620" name="Rectangle 1619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1636" name="Group 1635"/>
          <p:cNvGrpSpPr/>
          <p:nvPr/>
        </p:nvGrpSpPr>
        <p:grpSpPr>
          <a:xfrm>
            <a:off x="5308634" y="4376704"/>
            <a:ext cx="721037" cy="444217"/>
            <a:chOff x="3240661" y="1005909"/>
            <a:chExt cx="540854" cy="333210"/>
          </a:xfrm>
        </p:grpSpPr>
        <p:grpSp>
          <p:nvGrpSpPr>
            <p:cNvPr id="1637" name="Group 1636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39" name="Rectangle 1638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40" name="Rectangle 1639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641" name="Group 1640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45" name="Straight Connector 1644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46" name="Straight Connector 1645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47" name="Straight Connector 1646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48" name="Straight Connector 1647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49" name="Straight Connector 1648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50" name="Straight Connector 1649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51" name="Straight Connector 1650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52" name="Straight Connector 1651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53" name="Straight Connector 1652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42" name="Rectangle 1641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43" name="Rectangle 1642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44" name="Rectangle 1643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638" name="Rectangle 1637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1654" name="Group 1653"/>
          <p:cNvGrpSpPr/>
          <p:nvPr/>
        </p:nvGrpSpPr>
        <p:grpSpPr>
          <a:xfrm>
            <a:off x="5308634" y="3936002"/>
            <a:ext cx="721037" cy="444217"/>
            <a:chOff x="3240661" y="1005909"/>
            <a:chExt cx="540854" cy="333210"/>
          </a:xfrm>
        </p:grpSpPr>
        <p:grpSp>
          <p:nvGrpSpPr>
            <p:cNvPr id="1655" name="Group 1654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57" name="Rectangle 1656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58" name="Rectangle 1657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659" name="Group 1658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63" name="Straight Connector 1662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4" name="Straight Connector 1663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5" name="Straight Connector 1664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6" name="Straight Connector 1665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7" name="Straight Connector 1666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8" name="Straight Connector 1667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9" name="Straight Connector 1668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70" name="Straight Connector 1669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71" name="Straight Connector 1670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60" name="Rectangle 1659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61" name="Rectangle 1660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62" name="Rectangle 1661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656" name="Rectangle 1655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</a:rPr>
                <a:t>Web</a:t>
              </a:r>
            </a:p>
          </p:txBody>
        </p:sp>
      </p:grpSp>
      <p:grpSp>
        <p:nvGrpSpPr>
          <p:cNvPr id="1672" name="Group 1671"/>
          <p:cNvGrpSpPr/>
          <p:nvPr/>
        </p:nvGrpSpPr>
        <p:grpSpPr>
          <a:xfrm>
            <a:off x="5308634" y="3495301"/>
            <a:ext cx="721037" cy="444217"/>
            <a:chOff x="2877183" y="2583280"/>
            <a:chExt cx="540854" cy="333210"/>
          </a:xfrm>
        </p:grpSpPr>
        <p:grpSp>
          <p:nvGrpSpPr>
            <p:cNvPr id="1673" name="Group 1672"/>
            <p:cNvGrpSpPr/>
            <p:nvPr/>
          </p:nvGrpSpPr>
          <p:grpSpPr>
            <a:xfrm>
              <a:off x="2877183" y="2583280"/>
              <a:ext cx="540854" cy="333210"/>
              <a:chOff x="1926169" y="1632181"/>
              <a:chExt cx="540854" cy="333210"/>
            </a:xfrm>
          </p:grpSpPr>
          <p:sp>
            <p:nvSpPr>
              <p:cNvPr id="1676" name="Rectangle 167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77" name="Rectangle 167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678" name="Group 167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82" name="Straight Connector 168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83" name="Straight Connector 168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84" name="Straight Connector 168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85" name="Straight Connector 168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86" name="Straight Connector 168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87" name="Straight Connector 168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88" name="Straight Connector 168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89" name="Straight Connector 168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90" name="Straight Connector 168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79" name="Rectangle 167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80" name="Rectangle 167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81" name="Rectangle 168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674" name="Rectangle 1673"/>
            <p:cNvSpPr/>
            <p:nvPr/>
          </p:nvSpPr>
          <p:spPr>
            <a:xfrm>
              <a:off x="2984164" y="2670095"/>
              <a:ext cx="324240" cy="16461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endParaRPr lang="en-US" sz="1333" kern="0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675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48000" y="2650455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91" name="Rectangle 1690"/>
          <p:cNvSpPr/>
          <p:nvPr/>
        </p:nvSpPr>
        <p:spPr>
          <a:xfrm>
            <a:off x="667783" y="1603072"/>
            <a:ext cx="10911164" cy="2891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996">
              <a:defRPr/>
            </a:pPr>
            <a:r>
              <a:rPr lang="en-US" sz="1467" kern="0" dirty="0">
                <a:solidFill>
                  <a:sysClr val="windowText" lastClr="000000"/>
                </a:solidFill>
                <a:latin typeface="Calibri"/>
              </a:rPr>
              <a:t>Container Scheduling</a:t>
            </a:r>
          </a:p>
        </p:txBody>
      </p:sp>
      <p:sp>
        <p:nvSpPr>
          <p:cNvPr id="1692" name="Rectangle 1691"/>
          <p:cNvSpPr/>
          <p:nvPr/>
        </p:nvSpPr>
        <p:spPr>
          <a:xfrm>
            <a:off x="667783" y="1905390"/>
            <a:ext cx="10911164" cy="2891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996">
              <a:defRPr/>
            </a:pPr>
            <a:r>
              <a:rPr lang="en-US" sz="1467" kern="0" dirty="0">
                <a:solidFill>
                  <a:sysClr val="windowText" lastClr="000000"/>
                </a:solidFill>
                <a:latin typeface="Calibri"/>
              </a:rPr>
              <a:t>Container Orchestration</a:t>
            </a:r>
          </a:p>
        </p:txBody>
      </p:sp>
      <p:grpSp>
        <p:nvGrpSpPr>
          <p:cNvPr id="1693" name="Group 1692"/>
          <p:cNvGrpSpPr/>
          <p:nvPr/>
        </p:nvGrpSpPr>
        <p:grpSpPr>
          <a:xfrm>
            <a:off x="670457" y="76114"/>
            <a:ext cx="3523328" cy="2210971"/>
            <a:chOff x="500260" y="1774629"/>
            <a:chExt cx="2642871" cy="1658464"/>
          </a:xfrm>
        </p:grpSpPr>
        <p:grpSp>
          <p:nvGrpSpPr>
            <p:cNvPr id="1694" name="Group 1693"/>
            <p:cNvGrpSpPr/>
            <p:nvPr/>
          </p:nvGrpSpPr>
          <p:grpSpPr>
            <a:xfrm>
              <a:off x="500260" y="1885950"/>
              <a:ext cx="2642871" cy="1547143"/>
              <a:chOff x="500260" y="1885950"/>
              <a:chExt cx="2642871" cy="1547143"/>
            </a:xfrm>
          </p:grpSpPr>
          <p:grpSp>
            <p:nvGrpSpPr>
              <p:cNvPr id="1696" name="Group 1695"/>
              <p:cNvGrpSpPr/>
              <p:nvPr/>
            </p:nvGrpSpPr>
            <p:grpSpPr>
              <a:xfrm>
                <a:off x="500260" y="1885950"/>
                <a:ext cx="2642871" cy="1547143"/>
                <a:chOff x="4156030" y="3448050"/>
                <a:chExt cx="2566671" cy="1504302"/>
              </a:xfrm>
            </p:grpSpPr>
            <p:sp>
              <p:nvSpPr>
                <p:cNvPr id="1704" name="Rectangle 1703"/>
                <p:cNvSpPr/>
                <p:nvPr/>
              </p:nvSpPr>
              <p:spPr>
                <a:xfrm>
                  <a:off x="4156031" y="3562350"/>
                  <a:ext cx="2566670" cy="1390002"/>
                </a:xfrm>
                <a:prstGeom prst="rect">
                  <a:avLst/>
                </a:prstGeom>
                <a:solidFill>
                  <a:srgbClr val="ADE5F9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05" name="Flowchart: Alternate Process 1704"/>
                <p:cNvSpPr/>
                <p:nvPr/>
              </p:nvSpPr>
              <p:spPr>
                <a:xfrm>
                  <a:off x="4156030" y="3448050"/>
                  <a:ext cx="1230039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Lucida Console" panose="020B0609040504020204" pitchFamily="49" charset="0"/>
                    </a:rPr>
                    <a:t>DOCKER_HOST</a:t>
                  </a:r>
                </a:p>
              </p:txBody>
            </p:sp>
          </p:grpSp>
          <p:grpSp>
            <p:nvGrpSpPr>
              <p:cNvPr id="1697" name="Group 1696"/>
              <p:cNvGrpSpPr/>
              <p:nvPr/>
            </p:nvGrpSpPr>
            <p:grpSpPr>
              <a:xfrm>
                <a:off x="1902777" y="2371294"/>
                <a:ext cx="1135636" cy="988361"/>
                <a:chOff x="7441367" y="1793260"/>
                <a:chExt cx="1135636" cy="988361"/>
              </a:xfrm>
            </p:grpSpPr>
            <p:sp>
              <p:nvSpPr>
                <p:cNvPr id="1702" name="Rectangle 1701"/>
                <p:cNvSpPr/>
                <p:nvPr/>
              </p:nvSpPr>
              <p:spPr>
                <a:xfrm>
                  <a:off x="7441367" y="1933398"/>
                  <a:ext cx="1135636" cy="848223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32788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03" name="Flowchart: Alternate Process 1702"/>
                <p:cNvSpPr/>
                <p:nvPr/>
              </p:nvSpPr>
              <p:spPr>
                <a:xfrm>
                  <a:off x="7441367" y="1793260"/>
                  <a:ext cx="968382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Calibri"/>
                    </a:rPr>
                    <a:t>Image Cache</a:t>
                  </a:r>
                </a:p>
              </p:txBody>
            </p:sp>
          </p:grpSp>
          <p:grpSp>
            <p:nvGrpSpPr>
              <p:cNvPr id="1698" name="Group 1697"/>
              <p:cNvGrpSpPr/>
              <p:nvPr/>
            </p:nvGrpSpPr>
            <p:grpSpPr>
              <a:xfrm>
                <a:off x="633701" y="2371294"/>
                <a:ext cx="1135636" cy="988361"/>
                <a:chOff x="6172291" y="1793260"/>
                <a:chExt cx="1135636" cy="988361"/>
              </a:xfrm>
            </p:grpSpPr>
            <p:sp>
              <p:nvSpPr>
                <p:cNvPr id="1700" name="Rectangle 1699"/>
                <p:cNvSpPr/>
                <p:nvPr/>
              </p:nvSpPr>
              <p:spPr>
                <a:xfrm>
                  <a:off x="6172291" y="1933398"/>
                  <a:ext cx="1135636" cy="848223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32788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01" name="Flowchart: Alternate Process 1700"/>
                <p:cNvSpPr/>
                <p:nvPr/>
              </p:nvSpPr>
              <p:spPr>
                <a:xfrm>
                  <a:off x="6172291" y="1793260"/>
                  <a:ext cx="894492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Calibri"/>
                    </a:rPr>
                    <a:t>Containers</a:t>
                  </a:r>
                </a:p>
              </p:txBody>
            </p:sp>
          </p:grpSp>
          <p:sp>
            <p:nvSpPr>
              <p:cNvPr id="1699" name="Rectangle 1698"/>
              <p:cNvSpPr/>
              <p:nvPr/>
            </p:nvSpPr>
            <p:spPr>
              <a:xfrm>
                <a:off x="628530" y="2158577"/>
                <a:ext cx="2409883" cy="1646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32788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r>
                  <a:rPr lang="en-US" sz="1467" kern="0" dirty="0">
                    <a:solidFill>
                      <a:sysClr val="windowText" lastClr="000000"/>
                    </a:solidFill>
                    <a:latin typeface="Calibri"/>
                  </a:rPr>
                  <a:t>Docker daemon</a:t>
                </a:r>
              </a:p>
            </p:txBody>
          </p:sp>
        </p:grpSp>
        <p:pic>
          <p:nvPicPr>
            <p:cNvPr id="1695" name="Picture 4" descr="http://www.mi2.hr/wp-content/uploads/2015/10/docker-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282" y="1774629"/>
              <a:ext cx="651489" cy="37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06" name="Group 1705"/>
          <p:cNvGrpSpPr/>
          <p:nvPr/>
        </p:nvGrpSpPr>
        <p:grpSpPr>
          <a:xfrm>
            <a:off x="872968" y="1205092"/>
            <a:ext cx="721037" cy="444217"/>
            <a:chOff x="654170" y="903582"/>
            <a:chExt cx="540854" cy="333210"/>
          </a:xfrm>
        </p:grpSpPr>
        <p:grpSp>
          <p:nvGrpSpPr>
            <p:cNvPr id="1707" name="Group 1706"/>
            <p:cNvGrpSpPr/>
            <p:nvPr/>
          </p:nvGrpSpPr>
          <p:grpSpPr>
            <a:xfrm>
              <a:off x="654170" y="903582"/>
              <a:ext cx="540854" cy="333210"/>
              <a:chOff x="2877183" y="2583280"/>
              <a:chExt cx="540854" cy="333210"/>
            </a:xfrm>
          </p:grpSpPr>
          <p:grpSp>
            <p:nvGrpSpPr>
              <p:cNvPr id="1709" name="Group 1708"/>
              <p:cNvGrpSpPr/>
              <p:nvPr/>
            </p:nvGrpSpPr>
            <p:grpSpPr>
              <a:xfrm>
                <a:off x="2877183" y="2583280"/>
                <a:ext cx="540854" cy="333210"/>
                <a:chOff x="1926169" y="1632181"/>
                <a:chExt cx="540854" cy="333210"/>
              </a:xfrm>
            </p:grpSpPr>
            <p:sp>
              <p:nvSpPr>
                <p:cNvPr id="1711" name="Rectangle 1710"/>
                <p:cNvSpPr/>
                <p:nvPr/>
              </p:nvSpPr>
              <p:spPr>
                <a:xfrm flipV="1">
                  <a:off x="2419352" y="1919672"/>
                  <a:ext cx="46611" cy="45719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1935922" y="1668265"/>
                  <a:ext cx="521577" cy="261042"/>
                </a:xfrm>
                <a:prstGeom prst="rect">
                  <a:avLst/>
                </a:prstGeom>
                <a:solidFill>
                  <a:srgbClr val="394D54"/>
                </a:solidFill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grpSp>
              <p:nvGrpSpPr>
                <p:cNvPr id="1713" name="Group 1712"/>
                <p:cNvGrpSpPr/>
                <p:nvPr/>
              </p:nvGrpSpPr>
              <p:grpSpPr>
                <a:xfrm>
                  <a:off x="1989961" y="1665409"/>
                  <a:ext cx="413499" cy="266755"/>
                  <a:chOff x="1371600" y="2038342"/>
                  <a:chExt cx="609600" cy="393263"/>
                </a:xfrm>
              </p:grpSpPr>
              <p:cxnSp>
                <p:nvCxnSpPr>
                  <p:cNvPr id="1717" name="Straight Connector 1716"/>
                  <p:cNvCxnSpPr/>
                  <p:nvPr/>
                </p:nvCxnSpPr>
                <p:spPr>
                  <a:xfrm>
                    <a:off x="1371600" y="2038350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18" name="Straight Connector 1717"/>
                  <p:cNvCxnSpPr/>
                  <p:nvPr/>
                </p:nvCxnSpPr>
                <p:spPr>
                  <a:xfrm>
                    <a:off x="1447800" y="2038349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19" name="Straight Connector 1718"/>
                  <p:cNvCxnSpPr/>
                  <p:nvPr/>
                </p:nvCxnSpPr>
                <p:spPr>
                  <a:xfrm>
                    <a:off x="1524000" y="2038348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20" name="Straight Connector 1719"/>
                  <p:cNvCxnSpPr/>
                  <p:nvPr/>
                </p:nvCxnSpPr>
                <p:spPr>
                  <a:xfrm>
                    <a:off x="1600200" y="2038347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21" name="Straight Connector 1720"/>
                  <p:cNvCxnSpPr/>
                  <p:nvPr/>
                </p:nvCxnSpPr>
                <p:spPr>
                  <a:xfrm>
                    <a:off x="1676400" y="2038346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22" name="Straight Connector 1721"/>
                  <p:cNvCxnSpPr/>
                  <p:nvPr/>
                </p:nvCxnSpPr>
                <p:spPr>
                  <a:xfrm>
                    <a:off x="1752600" y="2038345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23" name="Straight Connector 1722"/>
                  <p:cNvCxnSpPr/>
                  <p:nvPr/>
                </p:nvCxnSpPr>
                <p:spPr>
                  <a:xfrm>
                    <a:off x="1828800" y="2038344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24" name="Straight Connector 1723"/>
                  <p:cNvCxnSpPr/>
                  <p:nvPr/>
                </p:nvCxnSpPr>
                <p:spPr>
                  <a:xfrm>
                    <a:off x="1905000" y="2038343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25" name="Straight Connector 1724"/>
                  <p:cNvCxnSpPr/>
                  <p:nvPr/>
                </p:nvCxnSpPr>
                <p:spPr>
                  <a:xfrm>
                    <a:off x="1981200" y="2038342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14" name="Rectangle 1713"/>
                <p:cNvSpPr/>
                <p:nvPr/>
              </p:nvSpPr>
              <p:spPr>
                <a:xfrm flipV="1">
                  <a:off x="1926169" y="1919672"/>
                  <a:ext cx="46611" cy="45719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 flipV="1">
                  <a:off x="1926169" y="1632181"/>
                  <a:ext cx="46611" cy="45719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 flipV="1">
                  <a:off x="2420412" y="1632181"/>
                  <a:ext cx="46611" cy="45719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710" name="Rectangle 1709"/>
              <p:cNvSpPr/>
              <p:nvPr/>
            </p:nvSpPr>
            <p:spPr>
              <a:xfrm>
                <a:off x="2984164" y="2670095"/>
                <a:ext cx="324240" cy="16461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algn="ctr" defTabSz="1218996">
                  <a:defRPr/>
                </a:pPr>
                <a:endParaRPr lang="en-US" sz="1333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pic>
          <p:nvPicPr>
            <p:cNvPr id="1708" name="Picture 4" descr="http://mesos.apache.org/assets/img/mesos_log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48731" y="978282"/>
              <a:ext cx="162205" cy="203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26" name="Group 1725"/>
          <p:cNvGrpSpPr/>
          <p:nvPr/>
        </p:nvGrpSpPr>
        <p:grpSpPr>
          <a:xfrm>
            <a:off x="2591944" y="1224035"/>
            <a:ext cx="557233" cy="557233"/>
            <a:chOff x="1943585" y="917791"/>
            <a:chExt cx="417984" cy="417984"/>
          </a:xfrm>
        </p:grpSpPr>
        <p:sp>
          <p:nvSpPr>
            <p:cNvPr id="1727" name="Rectangle 1726"/>
            <p:cNvSpPr/>
            <p:nvPr/>
          </p:nvSpPr>
          <p:spPr>
            <a:xfrm>
              <a:off x="1943585" y="91779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728" name="Picture 6" descr="https://media.licdn.com/media/p/1/005/080/1ae/2e0809f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02727" y="984132"/>
              <a:ext cx="287929" cy="24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29" name="Group 1728"/>
          <p:cNvGrpSpPr/>
          <p:nvPr/>
        </p:nvGrpSpPr>
        <p:grpSpPr>
          <a:xfrm>
            <a:off x="1596508" y="1208083"/>
            <a:ext cx="721037" cy="444217"/>
            <a:chOff x="2877183" y="2583280"/>
            <a:chExt cx="540854" cy="333210"/>
          </a:xfrm>
        </p:grpSpPr>
        <p:grpSp>
          <p:nvGrpSpPr>
            <p:cNvPr id="1730" name="Group 1729"/>
            <p:cNvGrpSpPr/>
            <p:nvPr/>
          </p:nvGrpSpPr>
          <p:grpSpPr>
            <a:xfrm>
              <a:off x="2877183" y="2583280"/>
              <a:ext cx="540854" cy="333210"/>
              <a:chOff x="1926169" y="1632181"/>
              <a:chExt cx="540854" cy="333210"/>
            </a:xfrm>
          </p:grpSpPr>
          <p:sp>
            <p:nvSpPr>
              <p:cNvPr id="1733" name="Rectangle 1732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34" name="Rectangle 1733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735" name="Group 1734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739" name="Straight Connector 1738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40" name="Straight Connector 1739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41" name="Straight Connector 1740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42" name="Straight Connector 1741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43" name="Straight Connector 1742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44" name="Straight Connector 1743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45" name="Straight Connector 1744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46" name="Straight Connector 1745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47" name="Straight Connector 1746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736" name="Rectangle 1735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37" name="Rectangle 1736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38" name="Rectangle 1737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731" name="Rectangle 1730"/>
            <p:cNvSpPr/>
            <p:nvPr/>
          </p:nvSpPr>
          <p:spPr>
            <a:xfrm>
              <a:off x="2984164" y="2670095"/>
              <a:ext cx="324240" cy="16461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endParaRPr lang="en-US" sz="1333" kern="0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732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48000" y="2650455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48" name="Group 1747"/>
          <p:cNvGrpSpPr/>
          <p:nvPr/>
        </p:nvGrpSpPr>
        <p:grpSpPr>
          <a:xfrm>
            <a:off x="3251545" y="1224035"/>
            <a:ext cx="557233" cy="557233"/>
            <a:chOff x="6631467" y="1985441"/>
            <a:chExt cx="417984" cy="417984"/>
          </a:xfrm>
        </p:grpSpPr>
        <p:sp>
          <p:nvSpPr>
            <p:cNvPr id="1749" name="Rectangle 1748"/>
            <p:cNvSpPr/>
            <p:nvPr/>
          </p:nvSpPr>
          <p:spPr>
            <a:xfrm>
              <a:off x="6631467" y="198544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750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743210" y="2097184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51" name="Group 1750"/>
          <p:cNvGrpSpPr/>
          <p:nvPr/>
        </p:nvGrpSpPr>
        <p:grpSpPr>
          <a:xfrm>
            <a:off x="8055620" y="76114"/>
            <a:ext cx="3523328" cy="2210971"/>
            <a:chOff x="500260" y="1774629"/>
            <a:chExt cx="2642871" cy="1658464"/>
          </a:xfrm>
        </p:grpSpPr>
        <p:grpSp>
          <p:nvGrpSpPr>
            <p:cNvPr id="1752" name="Group 1751"/>
            <p:cNvGrpSpPr/>
            <p:nvPr/>
          </p:nvGrpSpPr>
          <p:grpSpPr>
            <a:xfrm>
              <a:off x="500260" y="1885950"/>
              <a:ext cx="2642871" cy="1547143"/>
              <a:chOff x="500260" y="1885950"/>
              <a:chExt cx="2642871" cy="1547143"/>
            </a:xfrm>
          </p:grpSpPr>
          <p:grpSp>
            <p:nvGrpSpPr>
              <p:cNvPr id="1754" name="Group 1753"/>
              <p:cNvGrpSpPr/>
              <p:nvPr/>
            </p:nvGrpSpPr>
            <p:grpSpPr>
              <a:xfrm>
                <a:off x="500260" y="1885950"/>
                <a:ext cx="2642871" cy="1547143"/>
                <a:chOff x="4156030" y="3448050"/>
                <a:chExt cx="2566671" cy="1504302"/>
              </a:xfrm>
            </p:grpSpPr>
            <p:sp>
              <p:nvSpPr>
                <p:cNvPr id="1762" name="Rectangle 1761"/>
                <p:cNvSpPr/>
                <p:nvPr/>
              </p:nvSpPr>
              <p:spPr>
                <a:xfrm>
                  <a:off x="4156031" y="3562350"/>
                  <a:ext cx="2566670" cy="1390002"/>
                </a:xfrm>
                <a:prstGeom prst="rect">
                  <a:avLst/>
                </a:prstGeom>
                <a:solidFill>
                  <a:srgbClr val="ADE5F9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63" name="Flowchart: Alternate Process 1762"/>
                <p:cNvSpPr/>
                <p:nvPr/>
              </p:nvSpPr>
              <p:spPr>
                <a:xfrm>
                  <a:off x="4156030" y="3448050"/>
                  <a:ext cx="1230039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Lucida Console" panose="020B0609040504020204" pitchFamily="49" charset="0"/>
                    </a:rPr>
                    <a:t>DOCKER_HOST</a:t>
                  </a:r>
                </a:p>
              </p:txBody>
            </p:sp>
          </p:grpSp>
          <p:grpSp>
            <p:nvGrpSpPr>
              <p:cNvPr id="1755" name="Group 1754"/>
              <p:cNvGrpSpPr/>
              <p:nvPr/>
            </p:nvGrpSpPr>
            <p:grpSpPr>
              <a:xfrm>
                <a:off x="1902777" y="2371294"/>
                <a:ext cx="1135636" cy="988361"/>
                <a:chOff x="7441367" y="1793260"/>
                <a:chExt cx="1135636" cy="988361"/>
              </a:xfrm>
            </p:grpSpPr>
            <p:sp>
              <p:nvSpPr>
                <p:cNvPr id="1760" name="Rectangle 1759"/>
                <p:cNvSpPr/>
                <p:nvPr/>
              </p:nvSpPr>
              <p:spPr>
                <a:xfrm>
                  <a:off x="7441367" y="1933398"/>
                  <a:ext cx="1135636" cy="848223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32788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61" name="Flowchart: Alternate Process 1760"/>
                <p:cNvSpPr/>
                <p:nvPr/>
              </p:nvSpPr>
              <p:spPr>
                <a:xfrm>
                  <a:off x="7441367" y="1793260"/>
                  <a:ext cx="968382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Calibri"/>
                    </a:rPr>
                    <a:t>Image Cache</a:t>
                  </a:r>
                </a:p>
              </p:txBody>
            </p:sp>
          </p:grpSp>
          <p:grpSp>
            <p:nvGrpSpPr>
              <p:cNvPr id="1756" name="Group 1755"/>
              <p:cNvGrpSpPr/>
              <p:nvPr/>
            </p:nvGrpSpPr>
            <p:grpSpPr>
              <a:xfrm>
                <a:off x="633701" y="2371294"/>
                <a:ext cx="1135636" cy="988361"/>
                <a:chOff x="6172291" y="1793260"/>
                <a:chExt cx="1135636" cy="988361"/>
              </a:xfrm>
            </p:grpSpPr>
            <p:sp>
              <p:nvSpPr>
                <p:cNvPr id="1758" name="Rectangle 1757"/>
                <p:cNvSpPr/>
                <p:nvPr/>
              </p:nvSpPr>
              <p:spPr>
                <a:xfrm>
                  <a:off x="6172291" y="1933398"/>
                  <a:ext cx="1135636" cy="848223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32788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59" name="Flowchart: Alternate Process 1758"/>
                <p:cNvSpPr/>
                <p:nvPr/>
              </p:nvSpPr>
              <p:spPr>
                <a:xfrm>
                  <a:off x="6172291" y="1793260"/>
                  <a:ext cx="894492" cy="22860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00506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defTabSz="1218996">
                    <a:defRPr/>
                  </a:pPr>
                  <a:r>
                    <a:rPr lang="en-US" sz="1467" b="1" kern="0" dirty="0">
                      <a:solidFill>
                        <a:prstClr val="black"/>
                      </a:solidFill>
                      <a:latin typeface="Calibri"/>
                    </a:rPr>
                    <a:t>Containers</a:t>
                  </a:r>
                </a:p>
              </p:txBody>
            </p:sp>
          </p:grpSp>
          <p:sp>
            <p:nvSpPr>
              <p:cNvPr id="1757" name="Rectangle 1756"/>
              <p:cNvSpPr/>
              <p:nvPr/>
            </p:nvSpPr>
            <p:spPr>
              <a:xfrm>
                <a:off x="628530" y="2158577"/>
                <a:ext cx="2409883" cy="1646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32788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r>
                  <a:rPr lang="en-US" sz="1467" kern="0" dirty="0">
                    <a:solidFill>
                      <a:sysClr val="windowText" lastClr="000000"/>
                    </a:solidFill>
                    <a:latin typeface="Calibri"/>
                  </a:rPr>
                  <a:t>Docker daemon</a:t>
                </a:r>
              </a:p>
            </p:txBody>
          </p:sp>
        </p:grpSp>
        <p:pic>
          <p:nvPicPr>
            <p:cNvPr id="1753" name="Picture 4" descr="http://www.mi2.hr/wp-content/uploads/2015/10/docker-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282" y="1774629"/>
              <a:ext cx="651489" cy="37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64" name="Group 1763"/>
          <p:cNvGrpSpPr/>
          <p:nvPr/>
        </p:nvGrpSpPr>
        <p:grpSpPr>
          <a:xfrm>
            <a:off x="8258131" y="1205092"/>
            <a:ext cx="721037" cy="444217"/>
            <a:chOff x="654170" y="903582"/>
            <a:chExt cx="540854" cy="333210"/>
          </a:xfrm>
        </p:grpSpPr>
        <p:grpSp>
          <p:nvGrpSpPr>
            <p:cNvPr id="1765" name="Group 1764"/>
            <p:cNvGrpSpPr/>
            <p:nvPr/>
          </p:nvGrpSpPr>
          <p:grpSpPr>
            <a:xfrm>
              <a:off x="654170" y="903582"/>
              <a:ext cx="540854" cy="333210"/>
              <a:chOff x="2877183" y="2583280"/>
              <a:chExt cx="540854" cy="333210"/>
            </a:xfrm>
          </p:grpSpPr>
          <p:grpSp>
            <p:nvGrpSpPr>
              <p:cNvPr id="1767" name="Group 1766"/>
              <p:cNvGrpSpPr/>
              <p:nvPr/>
            </p:nvGrpSpPr>
            <p:grpSpPr>
              <a:xfrm>
                <a:off x="2877183" y="2583280"/>
                <a:ext cx="540854" cy="333210"/>
                <a:chOff x="1926169" y="1632181"/>
                <a:chExt cx="540854" cy="333210"/>
              </a:xfrm>
            </p:grpSpPr>
            <p:sp>
              <p:nvSpPr>
                <p:cNvPr id="1769" name="Rectangle 1768"/>
                <p:cNvSpPr/>
                <p:nvPr/>
              </p:nvSpPr>
              <p:spPr>
                <a:xfrm flipV="1">
                  <a:off x="2419352" y="1919672"/>
                  <a:ext cx="46611" cy="45719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70" name="Rectangle 1769"/>
                <p:cNvSpPr/>
                <p:nvPr/>
              </p:nvSpPr>
              <p:spPr>
                <a:xfrm>
                  <a:off x="1935922" y="1668265"/>
                  <a:ext cx="521577" cy="261042"/>
                </a:xfrm>
                <a:prstGeom prst="rect">
                  <a:avLst/>
                </a:prstGeom>
                <a:solidFill>
                  <a:srgbClr val="394D54"/>
                </a:solidFill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grpSp>
              <p:nvGrpSpPr>
                <p:cNvPr id="1771" name="Group 1770"/>
                <p:cNvGrpSpPr/>
                <p:nvPr/>
              </p:nvGrpSpPr>
              <p:grpSpPr>
                <a:xfrm>
                  <a:off x="1989961" y="1665409"/>
                  <a:ext cx="413499" cy="266755"/>
                  <a:chOff x="1371600" y="2038342"/>
                  <a:chExt cx="609600" cy="393263"/>
                </a:xfrm>
              </p:grpSpPr>
              <p:cxnSp>
                <p:nvCxnSpPr>
                  <p:cNvPr id="1775" name="Straight Connector 1774"/>
                  <p:cNvCxnSpPr/>
                  <p:nvPr/>
                </p:nvCxnSpPr>
                <p:spPr>
                  <a:xfrm>
                    <a:off x="1371600" y="2038350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6" name="Straight Connector 1775"/>
                  <p:cNvCxnSpPr/>
                  <p:nvPr/>
                </p:nvCxnSpPr>
                <p:spPr>
                  <a:xfrm>
                    <a:off x="1447800" y="2038349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7" name="Straight Connector 1776"/>
                  <p:cNvCxnSpPr/>
                  <p:nvPr/>
                </p:nvCxnSpPr>
                <p:spPr>
                  <a:xfrm>
                    <a:off x="1524000" y="2038348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8" name="Straight Connector 1777"/>
                  <p:cNvCxnSpPr/>
                  <p:nvPr/>
                </p:nvCxnSpPr>
                <p:spPr>
                  <a:xfrm>
                    <a:off x="1600200" y="2038347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9" name="Straight Connector 1778"/>
                  <p:cNvCxnSpPr/>
                  <p:nvPr/>
                </p:nvCxnSpPr>
                <p:spPr>
                  <a:xfrm>
                    <a:off x="1676400" y="2038346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0" name="Straight Connector 1779"/>
                  <p:cNvCxnSpPr/>
                  <p:nvPr/>
                </p:nvCxnSpPr>
                <p:spPr>
                  <a:xfrm>
                    <a:off x="1752600" y="2038345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1" name="Straight Connector 1780"/>
                  <p:cNvCxnSpPr/>
                  <p:nvPr/>
                </p:nvCxnSpPr>
                <p:spPr>
                  <a:xfrm>
                    <a:off x="1828800" y="2038344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2" name="Straight Connector 1781"/>
                  <p:cNvCxnSpPr/>
                  <p:nvPr/>
                </p:nvCxnSpPr>
                <p:spPr>
                  <a:xfrm>
                    <a:off x="1905000" y="2038343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3" name="Straight Connector 1782"/>
                  <p:cNvCxnSpPr/>
                  <p:nvPr/>
                </p:nvCxnSpPr>
                <p:spPr>
                  <a:xfrm>
                    <a:off x="1981200" y="2038342"/>
                    <a:ext cx="0" cy="39325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B0F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72" name="Rectangle 1771"/>
                <p:cNvSpPr/>
                <p:nvPr/>
              </p:nvSpPr>
              <p:spPr>
                <a:xfrm flipV="1">
                  <a:off x="1926169" y="1919672"/>
                  <a:ext cx="46611" cy="45719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 flipV="1">
                  <a:off x="1926169" y="1632181"/>
                  <a:ext cx="46611" cy="45719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 flipV="1">
                  <a:off x="2420412" y="1632181"/>
                  <a:ext cx="46611" cy="45719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996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768" name="Rectangle 1767"/>
              <p:cNvSpPr/>
              <p:nvPr/>
            </p:nvSpPr>
            <p:spPr>
              <a:xfrm>
                <a:off x="2984164" y="2670095"/>
                <a:ext cx="324240" cy="16461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algn="ctr" defTabSz="1218996">
                  <a:defRPr/>
                </a:pPr>
                <a:endParaRPr lang="en-US" sz="1333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pic>
          <p:nvPicPr>
            <p:cNvPr id="1766" name="Picture 4" descr="http://mesos.apache.org/assets/img/mesos_log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48731" y="978282"/>
              <a:ext cx="162205" cy="203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4" name="Group 1783"/>
          <p:cNvGrpSpPr/>
          <p:nvPr/>
        </p:nvGrpSpPr>
        <p:grpSpPr>
          <a:xfrm>
            <a:off x="9977107" y="1224035"/>
            <a:ext cx="557233" cy="557233"/>
            <a:chOff x="1943585" y="917791"/>
            <a:chExt cx="417984" cy="417984"/>
          </a:xfrm>
        </p:grpSpPr>
        <p:sp>
          <p:nvSpPr>
            <p:cNvPr id="1785" name="Rectangle 1784"/>
            <p:cNvSpPr/>
            <p:nvPr/>
          </p:nvSpPr>
          <p:spPr>
            <a:xfrm>
              <a:off x="1943585" y="91779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786" name="Picture 6" descr="https://media.licdn.com/media/p/1/005/080/1ae/2e0809f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02727" y="984132"/>
              <a:ext cx="287929" cy="24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7" name="Group 1786"/>
          <p:cNvGrpSpPr/>
          <p:nvPr/>
        </p:nvGrpSpPr>
        <p:grpSpPr>
          <a:xfrm>
            <a:off x="8981671" y="1208083"/>
            <a:ext cx="721037" cy="444217"/>
            <a:chOff x="2877183" y="2583280"/>
            <a:chExt cx="540854" cy="333210"/>
          </a:xfrm>
        </p:grpSpPr>
        <p:grpSp>
          <p:nvGrpSpPr>
            <p:cNvPr id="1788" name="Group 1787"/>
            <p:cNvGrpSpPr/>
            <p:nvPr/>
          </p:nvGrpSpPr>
          <p:grpSpPr>
            <a:xfrm>
              <a:off x="2877183" y="2583280"/>
              <a:ext cx="540854" cy="333210"/>
              <a:chOff x="1926169" y="1632181"/>
              <a:chExt cx="540854" cy="333210"/>
            </a:xfrm>
          </p:grpSpPr>
          <p:sp>
            <p:nvSpPr>
              <p:cNvPr id="1791" name="Rectangle 1790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92" name="Rectangle 1791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793" name="Group 1792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797" name="Straight Connector 1796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98" name="Straight Connector 1797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99" name="Straight Connector 1798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800" name="Straight Connector 1799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801" name="Straight Connector 1800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802" name="Straight Connector 1801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803" name="Straight Connector 1802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804" name="Straight Connector 1803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805" name="Straight Connector 1804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794" name="Rectangle 1793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95" name="Rectangle 1794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96" name="Rectangle 1795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96">
                  <a:defRPr/>
                </a:pPr>
                <a:endParaRPr lang="en-US" sz="24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789" name="Rectangle 1788"/>
            <p:cNvSpPr/>
            <p:nvPr/>
          </p:nvSpPr>
          <p:spPr>
            <a:xfrm>
              <a:off x="2984164" y="2670095"/>
              <a:ext cx="324240" cy="16461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96">
                <a:defRPr/>
              </a:pPr>
              <a:endParaRPr lang="en-US" sz="1333" kern="0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790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48000" y="2650455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06" name="Group 1805"/>
          <p:cNvGrpSpPr/>
          <p:nvPr/>
        </p:nvGrpSpPr>
        <p:grpSpPr>
          <a:xfrm>
            <a:off x="10636708" y="1224035"/>
            <a:ext cx="557233" cy="557233"/>
            <a:chOff x="6631467" y="1985441"/>
            <a:chExt cx="417984" cy="417984"/>
          </a:xfrm>
        </p:grpSpPr>
        <p:sp>
          <p:nvSpPr>
            <p:cNvPr id="1807" name="Rectangle 1806"/>
            <p:cNvSpPr/>
            <p:nvPr/>
          </p:nvSpPr>
          <p:spPr>
            <a:xfrm>
              <a:off x="6631467" y="1985441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808" name="Picture 2" descr="http://nginx.com/wp-content/uploads/2014/10/icon-load-balancing.png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743210" y="2097184"/>
              <a:ext cx="194499" cy="19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8120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9.87654E-7 L 0.24254 -0.1277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18" y="-638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5.55556E-7 3.45679E-6 L 0.24306 -0.128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3" y="-642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44444E-6 3.45679E-6 L -0.30452 -0.1280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5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26" y="-642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4.44444E-6 9.87654E-7 L -0.304 -0.1280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08" y="-642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94444E-6 -2.71605E-6 L 0.00017 -0.1287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51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5.55556E-7 -4.07407E-6 L -5.55556E-7 -0.128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48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1.11111E-6 L -0.30399 -0.2583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5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08" y="-1293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2" dur="5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5" dur="500"/>
                                        <p:tgtEl>
                                          <p:spTgt spid="1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8" dur="5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2" dur="50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6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24254 -0.12778 L -0.30434 9.87654E-7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16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44" y="6389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24306 -0.1284 L -0.36337 -0.0642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1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30" y="3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5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00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5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1" grpId="0" animBg="1"/>
      <p:bldP spid="169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8441281" y="2350061"/>
            <a:ext cx="522841" cy="4373146"/>
          </a:xfrm>
          <a:prstGeom prst="rect">
            <a:avLst/>
          </a:prstGeom>
          <a:pattFill prst="horzBrick">
            <a:fgClr>
              <a:schemeClr val="tx1"/>
            </a:fgClr>
            <a:bgClr>
              <a:schemeClr val="accent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6236">
              <a:defRPr/>
            </a:pPr>
            <a:endParaRPr lang="en-US" sz="1766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204871" y="3736028"/>
            <a:ext cx="2879845" cy="28155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/>
            <a:endParaRPr lang="en-US" sz="2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204873" y="5739877"/>
            <a:ext cx="2768394" cy="82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791"/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Local Development Environment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027699" y="3553578"/>
            <a:ext cx="2195994" cy="1348287"/>
            <a:chOff x="4520759" y="2665208"/>
            <a:chExt cx="1647463" cy="1011503"/>
          </a:xfrm>
        </p:grpSpPr>
        <p:sp>
          <p:nvSpPr>
            <p:cNvPr id="217" name="Rectangle 216"/>
            <p:cNvSpPr/>
            <p:nvPr/>
          </p:nvSpPr>
          <p:spPr>
            <a:xfrm>
              <a:off x="4520760" y="2768275"/>
              <a:ext cx="1647462" cy="908436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18" name="Flowchart: Alternate Process 217"/>
            <p:cNvSpPr/>
            <p:nvPr/>
          </p:nvSpPr>
          <p:spPr>
            <a:xfrm>
              <a:off x="4520759" y="2665208"/>
              <a:ext cx="1127567" cy="194862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/>
              <a:r>
                <a:rPr lang="en-US" sz="1467" b="1" dirty="0">
                  <a:solidFill>
                    <a:srgbClr val="000000"/>
                  </a:solidFill>
                  <a:latin typeface="Calibri"/>
                  <a:cs typeface="Calibri"/>
                </a:rPr>
                <a:t>Integration</a:t>
              </a: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5578749" y="2945312"/>
              <a:ext cx="529838" cy="64254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3278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4561060" y="2945311"/>
              <a:ext cx="1001917" cy="64254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3278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530697" y="3989268"/>
            <a:ext cx="550669" cy="550669"/>
            <a:chOff x="4609893" y="2672003"/>
            <a:chExt cx="472198" cy="472198"/>
          </a:xfrm>
        </p:grpSpPr>
        <p:sp>
          <p:nvSpPr>
            <p:cNvPr id="184" name="Rectangle 183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grpSp>
        <p:nvGrpSpPr>
          <p:cNvPr id="185" name="Group 184"/>
          <p:cNvGrpSpPr/>
          <p:nvPr/>
        </p:nvGrpSpPr>
        <p:grpSpPr>
          <a:xfrm>
            <a:off x="6669985" y="1092292"/>
            <a:ext cx="2267423" cy="1257771"/>
            <a:chOff x="304800" y="329375"/>
            <a:chExt cx="1701050" cy="943595"/>
          </a:xfrm>
        </p:grpSpPr>
        <p:sp>
          <p:nvSpPr>
            <p:cNvPr id="186" name="Rectangle 185"/>
            <p:cNvSpPr/>
            <p:nvPr/>
          </p:nvSpPr>
          <p:spPr>
            <a:xfrm>
              <a:off x="304800" y="634605"/>
              <a:ext cx="1640063" cy="638365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87" name="Flowchart: Alternate Process 186"/>
            <p:cNvSpPr/>
            <p:nvPr/>
          </p:nvSpPr>
          <p:spPr>
            <a:xfrm>
              <a:off x="304801" y="424597"/>
              <a:ext cx="1159292" cy="324308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/>
              <a:r>
                <a:rPr lang="en-US" sz="1467" b="1" dirty="0">
                  <a:solidFill>
                    <a:srgbClr val="000000"/>
                  </a:solidFill>
                  <a:latin typeface="Calibri"/>
                  <a:cs typeface="Calibri"/>
                </a:rPr>
                <a:t>Container Registry</a:t>
              </a:r>
            </a:p>
          </p:txBody>
        </p:sp>
        <p:pic>
          <p:nvPicPr>
            <p:cNvPr id="188" name="Picture 6" descr="https://camo.githubusercontent.com/1e11d429705bf6695b79d24966cb1267c00b7df6/68747470733a2f2f7777772e646f636b65722e636f6d2f73697465732f64656661756c742f66696c65732f6f79737465722d72656769737472792d332e706e6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1607" y="329375"/>
              <a:ext cx="514243" cy="503958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2" name="Group 191"/>
          <p:cNvGrpSpPr/>
          <p:nvPr/>
        </p:nvGrpSpPr>
        <p:grpSpPr>
          <a:xfrm>
            <a:off x="9826575" y="4169939"/>
            <a:ext cx="2195994" cy="2001492"/>
            <a:chOff x="4156030" y="3457323"/>
            <a:chExt cx="1446249" cy="1096344"/>
          </a:xfrm>
        </p:grpSpPr>
        <p:sp>
          <p:nvSpPr>
            <p:cNvPr id="193" name="Rectangle 192"/>
            <p:cNvSpPr/>
            <p:nvPr/>
          </p:nvSpPr>
          <p:spPr>
            <a:xfrm>
              <a:off x="4156031" y="3562350"/>
              <a:ext cx="1446248" cy="991317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94" name="Flowchart: Alternate Process 193"/>
            <p:cNvSpPr/>
            <p:nvPr/>
          </p:nvSpPr>
          <p:spPr>
            <a:xfrm>
              <a:off x="4156030" y="3457323"/>
              <a:ext cx="1230039" cy="155096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/>
              <a:r>
                <a:rPr lang="en-US" sz="1467" b="1" dirty="0">
                  <a:solidFill>
                    <a:srgbClr val="000000"/>
                  </a:solidFill>
                  <a:latin typeface="Lucida Console" panose="020B0609040504020204" pitchFamily="49" charset="0"/>
                  <a:cs typeface="Calibri"/>
                </a:rPr>
                <a:t>Production</a:t>
              </a:r>
            </a:p>
          </p:txBody>
        </p:sp>
      </p:grpSp>
      <p:sp>
        <p:nvSpPr>
          <p:cNvPr id="214" name="Rectangle 213"/>
          <p:cNvSpPr/>
          <p:nvPr/>
        </p:nvSpPr>
        <p:spPr>
          <a:xfrm>
            <a:off x="11236828" y="4597657"/>
            <a:ext cx="706250" cy="1465361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/>
            <a:endParaRPr lang="en-US" sz="240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9880296" y="4597656"/>
            <a:ext cx="1335509" cy="1465362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/>
            <a:endParaRPr lang="en-US" sz="240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189" name="Group 188"/>
          <p:cNvGrpSpPr/>
          <p:nvPr/>
        </p:nvGrpSpPr>
        <p:grpSpPr>
          <a:xfrm>
            <a:off x="9828239" y="2532571"/>
            <a:ext cx="2194330" cy="1586201"/>
            <a:chOff x="4156030" y="3507406"/>
            <a:chExt cx="1446249" cy="892047"/>
          </a:xfrm>
          <a:solidFill>
            <a:schemeClr val="bg1"/>
          </a:solidFill>
        </p:grpSpPr>
        <p:sp>
          <p:nvSpPr>
            <p:cNvPr id="190" name="Rectangle 189"/>
            <p:cNvSpPr/>
            <p:nvPr/>
          </p:nvSpPr>
          <p:spPr>
            <a:xfrm>
              <a:off x="4156031" y="3612186"/>
              <a:ext cx="1446248" cy="787267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91" name="Flowchart: Alternate Process 190"/>
            <p:cNvSpPr/>
            <p:nvPr/>
          </p:nvSpPr>
          <p:spPr>
            <a:xfrm>
              <a:off x="4156030" y="3507406"/>
              <a:ext cx="1230039" cy="175293"/>
            </a:xfrm>
            <a:prstGeom prst="flowChartAlternateProcess">
              <a:avLst/>
            </a:prstGeom>
            <a:grpFill/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/>
              <a:r>
                <a:rPr lang="en-US" sz="1467" b="1" dirty="0">
                  <a:solidFill>
                    <a:srgbClr val="000000"/>
                  </a:solidFill>
                  <a:latin typeface="Lucida Console" panose="020B0609040504020204" pitchFamily="49" charset="0"/>
                  <a:cs typeface="Calibri"/>
                </a:rPr>
                <a:t>Staging</a:t>
              </a:r>
            </a:p>
          </p:txBody>
        </p:sp>
      </p:grpSp>
      <p:sp>
        <p:nvSpPr>
          <p:cNvPr id="209" name="Rectangle 208"/>
          <p:cNvSpPr/>
          <p:nvPr/>
        </p:nvSpPr>
        <p:spPr>
          <a:xfrm>
            <a:off x="11238795" y="2896727"/>
            <a:ext cx="706250" cy="1152250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/>
            <a:endParaRPr lang="en-US" sz="240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9882265" y="2896725"/>
            <a:ext cx="1335509" cy="1152251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/>
            <a:endParaRPr lang="en-US" sz="240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181" name="Group 180"/>
          <p:cNvGrpSpPr/>
          <p:nvPr/>
        </p:nvGrpSpPr>
        <p:grpSpPr>
          <a:xfrm>
            <a:off x="9823184" y="889722"/>
            <a:ext cx="2199388" cy="1511508"/>
            <a:chOff x="4156030" y="3457580"/>
            <a:chExt cx="1446249" cy="850991"/>
          </a:xfrm>
        </p:grpSpPr>
        <p:sp>
          <p:nvSpPr>
            <p:cNvPr id="182" name="Rectangle 181"/>
            <p:cNvSpPr/>
            <p:nvPr/>
          </p:nvSpPr>
          <p:spPr>
            <a:xfrm>
              <a:off x="4156031" y="3562350"/>
              <a:ext cx="1446248" cy="746221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83" name="Flowchart: Alternate Process 182"/>
            <p:cNvSpPr/>
            <p:nvPr/>
          </p:nvSpPr>
          <p:spPr>
            <a:xfrm>
              <a:off x="4156030" y="3457580"/>
              <a:ext cx="502609" cy="145342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/>
              <a:r>
                <a:rPr lang="en-US" sz="1467" b="1" dirty="0">
                  <a:solidFill>
                    <a:srgbClr val="000000"/>
                  </a:solidFill>
                  <a:latin typeface="Lucida Console" panose="020B0609040504020204" pitchFamily="49" charset="0"/>
                  <a:cs typeface="Calibri"/>
                </a:rPr>
                <a:t>Test</a:t>
              </a:r>
            </a:p>
          </p:txBody>
        </p:sp>
      </p:grpSp>
      <p:sp>
        <p:nvSpPr>
          <p:cNvPr id="201" name="Rectangle 200"/>
          <p:cNvSpPr/>
          <p:nvPr/>
        </p:nvSpPr>
        <p:spPr>
          <a:xfrm>
            <a:off x="11236828" y="1197811"/>
            <a:ext cx="706250" cy="1152250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/>
            <a:endParaRPr lang="en-US" sz="240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9880296" y="1197811"/>
            <a:ext cx="1335509" cy="1152251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/>
            <a:endParaRPr lang="en-US" sz="240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180" name="Group 179"/>
          <p:cNvGrpSpPr/>
          <p:nvPr/>
        </p:nvGrpSpPr>
        <p:grpSpPr>
          <a:xfrm>
            <a:off x="7530737" y="3988678"/>
            <a:ext cx="550669" cy="550669"/>
            <a:chOff x="4609893" y="2672003"/>
            <a:chExt cx="472198" cy="472198"/>
          </a:xfrm>
        </p:grpSpPr>
        <p:sp>
          <p:nvSpPr>
            <p:cNvPr id="195" name="Rectangle 194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grpSp>
        <p:nvGrpSpPr>
          <p:cNvPr id="177" name="Group 176"/>
          <p:cNvGrpSpPr/>
          <p:nvPr/>
        </p:nvGrpSpPr>
        <p:grpSpPr>
          <a:xfrm>
            <a:off x="3150438" y="3742035"/>
            <a:ext cx="2453417" cy="1815655"/>
            <a:chOff x="4156031" y="3448050"/>
            <a:chExt cx="1711369" cy="1141340"/>
          </a:xfrm>
        </p:grpSpPr>
        <p:sp>
          <p:nvSpPr>
            <p:cNvPr id="178" name="Rectangle 177"/>
            <p:cNvSpPr/>
            <p:nvPr/>
          </p:nvSpPr>
          <p:spPr>
            <a:xfrm>
              <a:off x="4156031" y="3562350"/>
              <a:ext cx="1711369" cy="1027040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 dirty="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79" name="Flowchart: Alternate Process 178"/>
            <p:cNvSpPr/>
            <p:nvPr/>
          </p:nvSpPr>
          <p:spPr>
            <a:xfrm>
              <a:off x="4156032" y="3448050"/>
              <a:ext cx="527639" cy="174914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/>
              <a:r>
                <a:rPr lang="en-US" sz="1467" b="1" dirty="0">
                  <a:solidFill>
                    <a:srgbClr val="000000"/>
                  </a:solidFill>
                  <a:latin typeface="Calibri"/>
                  <a:cs typeface="Calibri"/>
                </a:rPr>
                <a:t>Client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68" y="168768"/>
            <a:ext cx="10971244" cy="1142677"/>
          </a:xfrm>
        </p:spPr>
        <p:txBody>
          <a:bodyPr/>
          <a:lstStyle/>
          <a:p>
            <a:pPr algn="ctr"/>
            <a:r>
              <a:rPr lang="en-US" dirty="0"/>
              <a:t>Container Workflow</a:t>
            </a:r>
          </a:p>
        </p:txBody>
      </p:sp>
      <p:sp>
        <p:nvSpPr>
          <p:cNvPr id="10" name="Cloud Callout 9"/>
          <p:cNvSpPr/>
          <p:nvPr/>
        </p:nvSpPr>
        <p:spPr bwMode="auto">
          <a:xfrm>
            <a:off x="1325601" y="1247719"/>
            <a:ext cx="2598866" cy="1613090"/>
          </a:xfrm>
          <a:prstGeom prst="cloudCallout">
            <a:avLst>
              <a:gd name="adj1" fmla="val -17341"/>
              <a:gd name="adj2" fmla="val 1468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SCC</a:t>
            </a:r>
          </a:p>
        </p:txBody>
      </p:sp>
      <p:sp>
        <p:nvSpPr>
          <p:cNvPr id="12" name="Flowchart: Predefined Process 11"/>
          <p:cNvSpPr/>
          <p:nvPr/>
        </p:nvSpPr>
        <p:spPr bwMode="auto">
          <a:xfrm>
            <a:off x="2778817" y="2264141"/>
            <a:ext cx="1523474" cy="659382"/>
          </a:xfrm>
          <a:prstGeom prst="flowChartPredefinedProcess">
            <a:avLst/>
          </a:prstGeom>
          <a:solidFill>
            <a:srgbClr val="00B050"/>
          </a:solidFill>
          <a:ln w="3175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CI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319660" y="2827740"/>
            <a:ext cx="1344241" cy="718931"/>
          </a:xfrm>
          <a:prstGeom prst="rect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Build</a:t>
            </a:r>
          </a:p>
        </p:txBody>
      </p:sp>
      <p:sp>
        <p:nvSpPr>
          <p:cNvPr id="14" name="Flowchart: Internal Storage 13"/>
          <p:cNvSpPr/>
          <p:nvPr/>
        </p:nvSpPr>
        <p:spPr bwMode="auto">
          <a:xfrm>
            <a:off x="6096859" y="5181797"/>
            <a:ext cx="1075394" cy="625310"/>
          </a:xfrm>
          <a:prstGeom prst="flowChartInternalStorage">
            <a:avLst/>
          </a:prstGeom>
          <a:solidFill>
            <a:srgbClr val="FF0000"/>
          </a:solidFill>
          <a:ln w="31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Tests</a:t>
            </a:r>
          </a:p>
        </p:txBody>
      </p:sp>
      <p:sp>
        <p:nvSpPr>
          <p:cNvPr id="15" name="Notched Right Arrow 14"/>
          <p:cNvSpPr/>
          <p:nvPr/>
        </p:nvSpPr>
        <p:spPr bwMode="auto">
          <a:xfrm>
            <a:off x="4330707" y="3429234"/>
            <a:ext cx="1678044" cy="566243"/>
          </a:xfrm>
          <a:prstGeom prst="notchedRightArrow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Compiled Code</a:t>
            </a:r>
          </a:p>
        </p:txBody>
      </p:sp>
      <p:sp>
        <p:nvSpPr>
          <p:cNvPr id="16" name="Notched Right Arrow 15"/>
          <p:cNvSpPr/>
          <p:nvPr/>
        </p:nvSpPr>
        <p:spPr bwMode="auto">
          <a:xfrm rot="2696506">
            <a:off x="5061346" y="2364655"/>
            <a:ext cx="2193944" cy="566243"/>
          </a:xfrm>
          <a:prstGeom prst="notchedRightArrow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Docker-</a:t>
            </a:r>
            <a:r>
              <a:rPr lang="en-US" sz="156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compose.yml</a:t>
            </a:r>
            <a:endParaRPr lang="en-US" sz="1567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/>
              <a:cs typeface="Calibri"/>
            </a:endParaRPr>
          </a:p>
        </p:txBody>
      </p:sp>
      <p:sp>
        <p:nvSpPr>
          <p:cNvPr id="17" name="Notched Right Arrow 16"/>
          <p:cNvSpPr/>
          <p:nvPr/>
        </p:nvSpPr>
        <p:spPr bwMode="auto">
          <a:xfrm rot="2700000">
            <a:off x="4685610" y="2448198"/>
            <a:ext cx="1981363" cy="566243"/>
          </a:xfrm>
          <a:prstGeom prst="notchedRightArrow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Base Image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132725" y="4278617"/>
            <a:ext cx="601077" cy="336953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20" name="Rectangle 19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132056" y="3965021"/>
            <a:ext cx="601077" cy="336953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24" name="Rectangle 23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731234" y="3964432"/>
            <a:ext cx="601077" cy="336953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28" name="Rectangle 27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pic>
        <p:nvPicPr>
          <p:cNvPr id="2050" name="Picture 2" descr="https://changechecker.files.wordpress.com/2014/10/checkbox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015" y="5089824"/>
            <a:ext cx="897020" cy="77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TextBox 2047"/>
          <p:cNvSpPr txBox="1"/>
          <p:nvPr/>
        </p:nvSpPr>
        <p:spPr>
          <a:xfrm>
            <a:off x="3265741" y="4711019"/>
            <a:ext cx="2213816" cy="293219"/>
          </a:xfrm>
          <a:prstGeom prst="rect">
            <a:avLst/>
          </a:prstGeom>
          <a:solidFill>
            <a:schemeClr val="bg1"/>
          </a:solidFill>
          <a:ln w="19050">
            <a:solidFill>
              <a:srgbClr val="005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247">
              <a:defRPr sz="1100" b="1">
                <a:solidFill>
                  <a:schemeClr val="tx1"/>
                </a:solidFill>
              </a:defRPr>
            </a:lvl1pPr>
          </a:lstStyle>
          <a:p>
            <a:pPr defTabSz="896236"/>
            <a:r>
              <a:rPr lang="en-US" sz="1467" dirty="0">
                <a:solidFill>
                  <a:srgbClr val="000000"/>
                </a:solidFill>
                <a:latin typeface="Calibri"/>
                <a:cs typeface="Calibri"/>
              </a:rPr>
              <a:t>Docker-compose up</a:t>
            </a:r>
          </a:p>
        </p:txBody>
      </p:sp>
      <p:sp>
        <p:nvSpPr>
          <p:cNvPr id="34" name="Notched Right Arrow 33"/>
          <p:cNvSpPr/>
          <p:nvPr/>
        </p:nvSpPr>
        <p:spPr bwMode="auto">
          <a:xfrm rot="2722602">
            <a:off x="4756578" y="2679558"/>
            <a:ext cx="1322050" cy="566243"/>
          </a:xfrm>
          <a:prstGeom prst="notchedRightArrow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56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Dockerfile</a:t>
            </a:r>
            <a:endParaRPr lang="en-US" sz="1567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/>
              <a:cs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65741" y="4217831"/>
            <a:ext cx="1796398" cy="327965"/>
          </a:xfrm>
          <a:prstGeom prst="rect">
            <a:avLst/>
          </a:prstGeom>
          <a:solidFill>
            <a:schemeClr val="bg1"/>
          </a:solidFill>
          <a:ln w="19050">
            <a:solidFill>
              <a:srgbClr val="005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247">
              <a:defRPr sz="1100" b="1">
                <a:solidFill>
                  <a:schemeClr val="tx1"/>
                </a:solidFill>
              </a:defRPr>
            </a:lvl1pPr>
          </a:lstStyle>
          <a:p>
            <a:pPr defTabSz="896236"/>
            <a:r>
              <a:rPr lang="en-US" sz="1467" dirty="0">
                <a:solidFill>
                  <a:srgbClr val="000000"/>
                </a:solidFill>
                <a:latin typeface="Calibri"/>
                <a:cs typeface="Calibri"/>
              </a:rPr>
              <a:t>Docker build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6731234" y="4275821"/>
            <a:ext cx="601077" cy="336953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37" name="Rectangle 36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051" name="Flowchart: Card 2050"/>
          <p:cNvSpPr/>
          <p:nvPr/>
        </p:nvSpPr>
        <p:spPr bwMode="auto">
          <a:xfrm>
            <a:off x="9012553" y="1499151"/>
            <a:ext cx="773955" cy="435924"/>
          </a:xfrm>
          <a:prstGeom prst="flowChartPunchedCard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89618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Docker-compose</a:t>
            </a:r>
          </a:p>
        </p:txBody>
      </p:sp>
      <p:sp>
        <p:nvSpPr>
          <p:cNvPr id="45" name="Flowchart: Card 44"/>
          <p:cNvSpPr/>
          <p:nvPr/>
        </p:nvSpPr>
        <p:spPr bwMode="auto">
          <a:xfrm>
            <a:off x="9017000" y="3124289"/>
            <a:ext cx="773955" cy="435924"/>
          </a:xfrm>
          <a:prstGeom prst="flowChartPunchedCard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89618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Docker-compose</a:t>
            </a:r>
          </a:p>
        </p:txBody>
      </p:sp>
      <p:sp>
        <p:nvSpPr>
          <p:cNvPr id="46" name="Flowchart: Card 45"/>
          <p:cNvSpPr/>
          <p:nvPr/>
        </p:nvSpPr>
        <p:spPr bwMode="auto">
          <a:xfrm>
            <a:off x="8992824" y="4850999"/>
            <a:ext cx="773955" cy="435924"/>
          </a:xfrm>
          <a:prstGeom prst="flowChartPunchedCard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89618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Docker-compose</a:t>
            </a:r>
          </a:p>
        </p:txBody>
      </p:sp>
      <p:sp>
        <p:nvSpPr>
          <p:cNvPr id="47" name="Notched Right Arrow 46"/>
          <p:cNvSpPr/>
          <p:nvPr/>
        </p:nvSpPr>
        <p:spPr bwMode="auto">
          <a:xfrm rot="17592330">
            <a:off x="-114411" y="3424870"/>
            <a:ext cx="2459124" cy="566243"/>
          </a:xfrm>
          <a:prstGeom prst="notchedRightArrow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Push</a:t>
            </a:r>
          </a:p>
        </p:txBody>
      </p:sp>
      <p:sp>
        <p:nvSpPr>
          <p:cNvPr id="125" name="Flowchart: Card 124"/>
          <p:cNvSpPr/>
          <p:nvPr/>
        </p:nvSpPr>
        <p:spPr bwMode="auto">
          <a:xfrm>
            <a:off x="9021771" y="1995399"/>
            <a:ext cx="773955" cy="193655"/>
          </a:xfrm>
          <a:prstGeom prst="flowChartPunchedCard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89618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Test.env</a:t>
            </a:r>
            <a:endParaRPr lang="en-US" sz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/>
              <a:cs typeface="Calibri"/>
            </a:endParaRPr>
          </a:p>
        </p:txBody>
      </p:sp>
      <p:sp>
        <p:nvSpPr>
          <p:cNvPr id="126" name="Flowchart: Card 125"/>
          <p:cNvSpPr/>
          <p:nvPr/>
        </p:nvSpPr>
        <p:spPr bwMode="auto">
          <a:xfrm>
            <a:off x="9029798" y="3625692"/>
            <a:ext cx="773955" cy="193655"/>
          </a:xfrm>
          <a:prstGeom prst="flowChartPunchedCard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89618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Stag.env</a:t>
            </a:r>
            <a:endParaRPr lang="en-US" sz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/>
              <a:cs typeface="Calibri"/>
            </a:endParaRPr>
          </a:p>
        </p:txBody>
      </p:sp>
      <p:sp>
        <p:nvSpPr>
          <p:cNvPr id="127" name="Flowchart: Card 126"/>
          <p:cNvSpPr/>
          <p:nvPr/>
        </p:nvSpPr>
        <p:spPr bwMode="auto">
          <a:xfrm>
            <a:off x="8991672" y="5344658"/>
            <a:ext cx="773955" cy="193655"/>
          </a:xfrm>
          <a:prstGeom prst="flowChartPunchedCard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89618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Prod.env</a:t>
            </a:r>
            <a:endParaRPr lang="en-US" sz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/>
              <a:cs typeface="Calibri"/>
            </a:endParaRPr>
          </a:p>
        </p:txBody>
      </p:sp>
      <p:sp>
        <p:nvSpPr>
          <p:cNvPr id="128" name="Flowchart: Card 127"/>
          <p:cNvSpPr/>
          <p:nvPr/>
        </p:nvSpPr>
        <p:spPr bwMode="auto">
          <a:xfrm>
            <a:off x="5067336" y="4016046"/>
            <a:ext cx="954288" cy="238777"/>
          </a:xfrm>
          <a:prstGeom prst="flowChartPunchedCard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89618" numCol="1" rtlCol="0" anchor="ctr" anchorCtr="0" compatLnSpc="1">
            <a:prstTxWarp prst="textNoShape">
              <a:avLst/>
            </a:prstTxWarp>
          </a:bodyPr>
          <a:lstStyle/>
          <a:p>
            <a:pPr algn="ctr" defTabSz="913796" fontAlgn="base">
              <a:spcBef>
                <a:spcPct val="0"/>
              </a:spcBef>
              <a:spcAft>
                <a:spcPct val="0"/>
              </a:spcAft>
            </a:pPr>
            <a:r>
              <a:rPr lang="en-US" sz="137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/>
                <a:cs typeface="Calibri"/>
              </a:rPr>
              <a:t>Int.env</a:t>
            </a:r>
            <a:endParaRPr lang="en-US" sz="137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/>
              <a:cs typeface="Calibri"/>
            </a:endParaRPr>
          </a:p>
        </p:txBody>
      </p:sp>
      <p:grpSp>
        <p:nvGrpSpPr>
          <p:cNvPr id="154" name="Group 153"/>
          <p:cNvGrpSpPr/>
          <p:nvPr/>
        </p:nvGrpSpPr>
        <p:grpSpPr>
          <a:xfrm>
            <a:off x="1017443" y="3809314"/>
            <a:ext cx="2114051" cy="1955824"/>
            <a:chOff x="936574" y="2585780"/>
            <a:chExt cx="1585987" cy="1467284"/>
          </a:xfrm>
        </p:grpSpPr>
        <p:sp>
          <p:nvSpPr>
            <p:cNvPr id="155" name="Freeform 154"/>
            <p:cNvSpPr/>
            <p:nvPr/>
          </p:nvSpPr>
          <p:spPr>
            <a:xfrm>
              <a:off x="1808109" y="2921370"/>
              <a:ext cx="714452" cy="308483"/>
            </a:xfrm>
            <a:custGeom>
              <a:avLst/>
              <a:gdLst>
                <a:gd name="connsiteX0" fmla="*/ 0 w 620235"/>
                <a:gd name="connsiteY0" fmla="*/ 0 h 620235"/>
                <a:gd name="connsiteX1" fmla="*/ 620235 w 620235"/>
                <a:gd name="connsiteY1" fmla="*/ 0 h 620235"/>
                <a:gd name="connsiteX2" fmla="*/ 620235 w 620235"/>
                <a:gd name="connsiteY2" fmla="*/ 620235 h 620235"/>
                <a:gd name="connsiteX3" fmla="*/ 0 w 620235"/>
                <a:gd name="connsiteY3" fmla="*/ 620235 h 620235"/>
                <a:gd name="connsiteX4" fmla="*/ 0 w 620235"/>
                <a:gd name="connsiteY4" fmla="*/ 0 h 6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235" h="620235">
                  <a:moveTo>
                    <a:pt x="0" y="0"/>
                  </a:moveTo>
                  <a:lnTo>
                    <a:pt x="620235" y="0"/>
                  </a:lnTo>
                  <a:lnTo>
                    <a:pt x="620235" y="620235"/>
                  </a:lnTo>
                  <a:lnTo>
                    <a:pt x="0" y="6202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77002" rIns="0" bIns="-337446" numCol="1" spcCol="1270" anchor="t" anchorCtr="0">
              <a:noAutofit/>
            </a:bodyPr>
            <a:lstStyle/>
            <a:p>
              <a:pPr defTabSz="6517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67" dirty="0">
                  <a:solidFill>
                    <a:srgbClr val="000000"/>
                  </a:solidFill>
                  <a:latin typeface="Calibri"/>
                  <a:cs typeface="Calibri"/>
                </a:rPr>
                <a:t>Write/Edit</a:t>
              </a:r>
            </a:p>
          </p:txBody>
        </p:sp>
        <p:sp>
          <p:nvSpPr>
            <p:cNvPr id="156" name="Circular Arrow 155"/>
            <p:cNvSpPr/>
            <p:nvPr/>
          </p:nvSpPr>
          <p:spPr>
            <a:xfrm>
              <a:off x="936574" y="2585780"/>
              <a:ext cx="1467284" cy="1467284"/>
            </a:xfrm>
            <a:prstGeom prst="circularArrow">
              <a:avLst>
                <a:gd name="adj1" fmla="val 8243"/>
                <a:gd name="adj2" fmla="val 575638"/>
                <a:gd name="adj3" fmla="val 2966046"/>
                <a:gd name="adj4" fmla="val 50255"/>
                <a:gd name="adj5" fmla="val 961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7" name="Freeform 156"/>
            <p:cNvSpPr/>
            <p:nvPr/>
          </p:nvSpPr>
          <p:spPr>
            <a:xfrm>
              <a:off x="1537859" y="3746620"/>
              <a:ext cx="338897" cy="290986"/>
            </a:xfrm>
            <a:custGeom>
              <a:avLst/>
              <a:gdLst>
                <a:gd name="connsiteX0" fmla="*/ 0 w 620235"/>
                <a:gd name="connsiteY0" fmla="*/ 0 h 620235"/>
                <a:gd name="connsiteX1" fmla="*/ 620235 w 620235"/>
                <a:gd name="connsiteY1" fmla="*/ 0 h 620235"/>
                <a:gd name="connsiteX2" fmla="*/ 620235 w 620235"/>
                <a:gd name="connsiteY2" fmla="*/ 620235 h 620235"/>
                <a:gd name="connsiteX3" fmla="*/ 0 w 620235"/>
                <a:gd name="connsiteY3" fmla="*/ 620235 h 620235"/>
                <a:gd name="connsiteX4" fmla="*/ 0 w 620235"/>
                <a:gd name="connsiteY4" fmla="*/ 0 h 6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235" h="620235">
                  <a:moveTo>
                    <a:pt x="0" y="0"/>
                  </a:moveTo>
                  <a:lnTo>
                    <a:pt x="620235" y="0"/>
                  </a:lnTo>
                  <a:lnTo>
                    <a:pt x="620235" y="620235"/>
                  </a:lnTo>
                  <a:lnTo>
                    <a:pt x="0" y="6202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defTabSz="6517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67" dirty="0">
                  <a:solidFill>
                    <a:srgbClr val="000000"/>
                  </a:solidFill>
                  <a:latin typeface="Calibri"/>
                  <a:cs typeface="Calibri"/>
                </a:rPr>
                <a:t>Run</a:t>
              </a:r>
            </a:p>
          </p:txBody>
        </p:sp>
        <p:sp>
          <p:nvSpPr>
            <p:cNvPr id="158" name="Circular Arrow 157"/>
            <p:cNvSpPr/>
            <p:nvPr/>
          </p:nvSpPr>
          <p:spPr>
            <a:xfrm>
              <a:off x="936574" y="2585780"/>
              <a:ext cx="1467284" cy="1467284"/>
            </a:xfrm>
            <a:prstGeom prst="circularArrow">
              <a:avLst>
                <a:gd name="adj1" fmla="val 8243"/>
                <a:gd name="adj2" fmla="val 575638"/>
                <a:gd name="adj3" fmla="val 10174107"/>
                <a:gd name="adj4" fmla="val 7258316"/>
                <a:gd name="adj5" fmla="val 961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9" name="Freeform 158"/>
            <p:cNvSpPr/>
            <p:nvPr/>
          </p:nvSpPr>
          <p:spPr>
            <a:xfrm>
              <a:off x="1059529" y="2990250"/>
              <a:ext cx="526408" cy="217549"/>
            </a:xfrm>
            <a:custGeom>
              <a:avLst/>
              <a:gdLst>
                <a:gd name="connsiteX0" fmla="*/ 0 w 620235"/>
                <a:gd name="connsiteY0" fmla="*/ 0 h 620235"/>
                <a:gd name="connsiteX1" fmla="*/ 620235 w 620235"/>
                <a:gd name="connsiteY1" fmla="*/ 0 h 620235"/>
                <a:gd name="connsiteX2" fmla="*/ 620235 w 620235"/>
                <a:gd name="connsiteY2" fmla="*/ 620235 h 620235"/>
                <a:gd name="connsiteX3" fmla="*/ 0 w 620235"/>
                <a:gd name="connsiteY3" fmla="*/ 620235 h 620235"/>
                <a:gd name="connsiteX4" fmla="*/ 0 w 620235"/>
                <a:gd name="connsiteY4" fmla="*/ 0 h 6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235" h="620235">
                  <a:moveTo>
                    <a:pt x="0" y="0"/>
                  </a:moveTo>
                  <a:lnTo>
                    <a:pt x="620235" y="0"/>
                  </a:lnTo>
                  <a:lnTo>
                    <a:pt x="620235" y="620235"/>
                  </a:lnTo>
                  <a:lnTo>
                    <a:pt x="0" y="6202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defTabSz="6517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67" dirty="0">
                  <a:solidFill>
                    <a:srgbClr val="000000"/>
                  </a:solidFill>
                  <a:latin typeface="Calibri"/>
                  <a:cs typeface="Calibri"/>
                </a:rPr>
                <a:t>Debug</a:t>
              </a:r>
            </a:p>
          </p:txBody>
        </p:sp>
        <p:sp>
          <p:nvSpPr>
            <p:cNvPr id="160" name="Circular Arrow 159"/>
            <p:cNvSpPr/>
            <p:nvPr/>
          </p:nvSpPr>
          <p:spPr>
            <a:xfrm>
              <a:off x="936574" y="2585780"/>
              <a:ext cx="1467284" cy="1467284"/>
            </a:xfrm>
            <a:prstGeom prst="circularArrow">
              <a:avLst>
                <a:gd name="adj1" fmla="val 8243"/>
                <a:gd name="adj2" fmla="val 575638"/>
                <a:gd name="adj3" fmla="val 16858767"/>
                <a:gd name="adj4" fmla="val 14965595"/>
                <a:gd name="adj5" fmla="val 961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61" name="Group 160"/>
          <p:cNvGrpSpPr/>
          <p:nvPr/>
        </p:nvGrpSpPr>
        <p:grpSpPr>
          <a:xfrm>
            <a:off x="1367629" y="4684530"/>
            <a:ext cx="720935" cy="444155"/>
            <a:chOff x="1926169" y="1632181"/>
            <a:chExt cx="540854" cy="333210"/>
          </a:xfrm>
        </p:grpSpPr>
        <p:sp>
          <p:nvSpPr>
            <p:cNvPr id="162" name="Rectangle 161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grpSp>
          <p:nvGrpSpPr>
            <p:cNvPr id="164" name="Group 163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68" name="Straight Connector 167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5" name="Rectangle 164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9945897" y="1292886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53" name="Rectangle 52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0544693" y="1623409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57" name="Rectangle 56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59" name="Freeform 5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945897" y="1949515"/>
            <a:ext cx="586952" cy="329034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61" name="Rectangle 60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62" name="Freeform 6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0544942" y="1952444"/>
            <a:ext cx="586952" cy="329034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65" name="Rectangle 64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0542773" y="1289722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69" name="Rectangle 68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0" name="Freeform 69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9945897" y="1623409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73" name="Rectangle 72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9932410" y="2934857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77" name="Rectangle 76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9" name="Freeform 7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0531208" y="3265382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81" name="Rectangle 80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9932410" y="3591486"/>
            <a:ext cx="586952" cy="329034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85" name="Rectangle 84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86" name="Freeform 85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87" name="Freeform 86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0531456" y="3594416"/>
            <a:ext cx="586952" cy="329034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89" name="Rectangle 88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0" name="Freeform 89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1" name="Freeform 90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0529287" y="2931694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93" name="Rectangle 92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5" name="Freeform 9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9932410" y="3265382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97" name="Rectangle 96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8" name="Freeform 9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9966258" y="4655791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101" name="Rectangle 100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03" name="Freeform 10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0567168" y="5315845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105" name="Rectangle 104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07" name="Freeform 106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9966258" y="5646863"/>
            <a:ext cx="586952" cy="329034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109" name="Rectangle 108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10565301" y="5649794"/>
            <a:ext cx="586952" cy="329034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113" name="Rectangle 112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14" name="Freeform 11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15" name="Freeform 11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10563133" y="4652629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117" name="Rectangle 116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18" name="Freeform 11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19" name="Freeform 11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9968370" y="5315845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121" name="Rectangle 120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22" name="Freeform 12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23" name="Freeform 12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0567168" y="4984827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130" name="Rectangle 129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32" name="Freeform 131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9965814" y="4986321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134" name="Rectangle 133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35" name="Freeform 134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36" name="Freeform 135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1767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7419546" y="1707065"/>
            <a:ext cx="544346" cy="544346"/>
            <a:chOff x="4609893" y="2672003"/>
            <a:chExt cx="472198" cy="472198"/>
          </a:xfrm>
        </p:grpSpPr>
        <p:sp>
          <p:nvSpPr>
            <p:cNvPr id="198" name="Rectangle 197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grpSp>
        <p:nvGrpSpPr>
          <p:cNvPr id="206" name="Group 205"/>
          <p:cNvGrpSpPr/>
          <p:nvPr/>
        </p:nvGrpSpPr>
        <p:grpSpPr>
          <a:xfrm>
            <a:off x="7419546" y="1707065"/>
            <a:ext cx="544346" cy="544346"/>
            <a:chOff x="4609893" y="2672003"/>
            <a:chExt cx="472198" cy="472198"/>
          </a:xfrm>
        </p:grpSpPr>
        <p:sp>
          <p:nvSpPr>
            <p:cNvPr id="207" name="Rectangle 206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pic>
          <p:nvPicPr>
            <p:cNvPr id="208" name="Picture 20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grpSp>
        <p:nvGrpSpPr>
          <p:cNvPr id="211" name="Group 210"/>
          <p:cNvGrpSpPr/>
          <p:nvPr/>
        </p:nvGrpSpPr>
        <p:grpSpPr>
          <a:xfrm>
            <a:off x="7419546" y="1707065"/>
            <a:ext cx="544346" cy="544346"/>
            <a:chOff x="4609893" y="2672003"/>
            <a:chExt cx="472198" cy="472198"/>
          </a:xfrm>
        </p:grpSpPr>
        <p:sp>
          <p:nvSpPr>
            <p:cNvPr id="212" name="Rectangle 211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/>
              <a:endParaRPr lang="en-US" sz="2400">
                <a:solidFill>
                  <a:sysClr val="windowText" lastClr="000000"/>
                </a:solidFill>
                <a:latin typeface="Calibri"/>
                <a:cs typeface="Calibri"/>
              </a:endParaRPr>
            </a:p>
          </p:txBody>
        </p:sp>
        <p:pic>
          <p:nvPicPr>
            <p:cNvPr id="213" name="Picture 2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sp>
        <p:nvSpPr>
          <p:cNvPr id="232" name="TextBox 231"/>
          <p:cNvSpPr txBox="1"/>
          <p:nvPr/>
        </p:nvSpPr>
        <p:spPr>
          <a:xfrm>
            <a:off x="3276862" y="5085037"/>
            <a:ext cx="2213816" cy="293219"/>
          </a:xfrm>
          <a:prstGeom prst="rect">
            <a:avLst/>
          </a:prstGeom>
          <a:solidFill>
            <a:schemeClr val="bg1"/>
          </a:solidFill>
          <a:ln w="19050">
            <a:solidFill>
              <a:srgbClr val="005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247">
              <a:defRPr sz="1100" b="1">
                <a:solidFill>
                  <a:schemeClr val="tx1"/>
                </a:solidFill>
              </a:defRPr>
            </a:lvl1pPr>
          </a:lstStyle>
          <a:p>
            <a:pPr defTabSz="896236"/>
            <a:r>
              <a:rPr lang="en-US" sz="1467" dirty="0">
                <a:solidFill>
                  <a:srgbClr val="000000"/>
                </a:solidFill>
                <a:latin typeface="Calibri"/>
                <a:cs typeface="Calibri"/>
              </a:rPr>
              <a:t>Docker push</a:t>
            </a:r>
          </a:p>
        </p:txBody>
      </p:sp>
    </p:spTree>
    <p:extLst>
      <p:ext uri="{BB962C8B-B14F-4D97-AF65-F5344CB8AC3E}">
        <p14:creationId xmlns:p14="http://schemas.microsoft.com/office/powerpoint/2010/main" val="226640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93827E-6 L -0.00937 -0.33333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" y="-16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00"/>
                            </p:stCondLst>
                            <p:childTnLst>
                              <p:par>
                                <p:cTn id="1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60494E-6 L 0.32084 -0.07037 " pathEditMode="relative" rAng="0" ptsTypes="AA">
                                      <p:cBhvr>
                                        <p:cTn id="158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42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000"/>
                            </p:stCondLst>
                            <p:childTnLst>
                              <p:par>
                                <p:cTn id="1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3500"/>
                            </p:stCondLst>
                            <p:childTnLst>
                              <p:par>
                                <p:cTn id="1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4000"/>
                            </p:stCondLst>
                            <p:childTnLst>
                              <p:par>
                                <p:cTn id="17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4500"/>
                            </p:stCondLst>
                            <p:childTnLst>
                              <p:par>
                                <p:cTn id="17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000"/>
                            </p:stCondLst>
                            <p:childTnLst>
                              <p:par>
                                <p:cTn id="1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000"/>
                            </p:stCondLst>
                            <p:childTnLst>
                              <p:par>
                                <p:cTn id="194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60494E-6 C 0.03941 0.17253 0.16598 0.17747 0.32084 0.1821 " pathEditMode="fixed" rAng="0" ptsTypes="AA">
                                      <p:cBhvr>
                                        <p:cTn id="195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42" y="91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000"/>
                            </p:stCondLst>
                            <p:childTnLst>
                              <p:par>
                                <p:cTn id="19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3500"/>
                            </p:stCondLst>
                            <p:childTnLst>
                              <p:par>
                                <p:cTn id="20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4500"/>
                            </p:stCondLst>
                            <p:childTnLst>
                              <p:par>
                                <p:cTn id="2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"/>
                            </p:stCondLst>
                            <p:childTnLst>
                              <p:par>
                                <p:cTn id="2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000"/>
                            </p:stCondLst>
                            <p:childTnLst>
                              <p:par>
                                <p:cTn id="230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60494E-6 C 0.03837 0.42809 0.16806 0.41852 0.32084 0.43025 " pathEditMode="fixed" rAng="0" ptsTypes="AA">
                                      <p:cBhvr>
                                        <p:cTn id="231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42" y="215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3500"/>
                            </p:stCondLst>
                            <p:childTnLst>
                              <p:par>
                                <p:cTn id="24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4000"/>
                            </p:stCondLst>
                            <p:childTnLst>
                              <p:par>
                                <p:cTn id="25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4500"/>
                            </p:stCondLst>
                            <p:childTnLst>
                              <p:par>
                                <p:cTn id="2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  <p:bldP spid="214" grpId="0" animBg="1"/>
      <p:bldP spid="215" grpId="0" animBg="1"/>
      <p:bldP spid="209" grpId="0" animBg="1"/>
      <p:bldP spid="210" grpId="0" animBg="1"/>
      <p:bldP spid="201" grpId="0" animBg="1"/>
      <p:bldP spid="204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48" grpId="0" animBg="1"/>
      <p:bldP spid="34" grpId="0" animBg="1"/>
      <p:bldP spid="35" grpId="0" animBg="1"/>
      <p:bldP spid="2051" grpId="0" animBg="1"/>
      <p:bldP spid="45" grpId="0" animBg="1"/>
      <p:bldP spid="46" grpId="0" animBg="1"/>
      <p:bldP spid="47" grpId="0" animBg="1"/>
      <p:bldP spid="125" grpId="0" animBg="1"/>
      <p:bldP spid="126" grpId="0" animBg="1"/>
      <p:bldP spid="127" grpId="0" animBg="1"/>
      <p:bldP spid="128" grpId="0" animBg="1"/>
      <p:bldP spid="2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 563"/>
          <p:cNvSpPr/>
          <p:nvPr/>
        </p:nvSpPr>
        <p:spPr>
          <a:xfrm>
            <a:off x="8441614" y="2349906"/>
            <a:ext cx="522914" cy="4373767"/>
          </a:xfrm>
          <a:prstGeom prst="rect">
            <a:avLst/>
          </a:prstGeom>
          <a:pattFill prst="horzBrick">
            <a:fgClr>
              <a:sysClr val="window" lastClr="FFFFFF"/>
            </a:fgClr>
            <a:bgClr>
              <a:srgbClr val="C0504D"/>
            </a:bgClr>
          </a:patt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5" name="Rectangle 564"/>
          <p:cNvSpPr/>
          <p:nvPr/>
        </p:nvSpPr>
        <p:spPr>
          <a:xfrm>
            <a:off x="8321084" y="2687460"/>
            <a:ext cx="669550" cy="85922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60952" rIns="0" rtlCol="0" anchor="ctr"/>
          <a:lstStyle/>
          <a:p>
            <a:pPr marL="0" marR="0" lvl="0" indent="0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6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66" name="Group 565"/>
          <p:cNvGrpSpPr/>
          <p:nvPr/>
        </p:nvGrpSpPr>
        <p:grpSpPr>
          <a:xfrm>
            <a:off x="6027689" y="3553594"/>
            <a:ext cx="2196305" cy="1348479"/>
            <a:chOff x="4520759" y="2665208"/>
            <a:chExt cx="1647463" cy="1011503"/>
          </a:xfrm>
        </p:grpSpPr>
        <p:sp>
          <p:nvSpPr>
            <p:cNvPr id="567" name="Rectangle 566"/>
            <p:cNvSpPr/>
            <p:nvPr/>
          </p:nvSpPr>
          <p:spPr>
            <a:xfrm>
              <a:off x="4520760" y="2768275"/>
              <a:ext cx="1647462" cy="908436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8" name="Flowchart: Alternate Process 567"/>
            <p:cNvSpPr/>
            <p:nvPr/>
          </p:nvSpPr>
          <p:spPr>
            <a:xfrm>
              <a:off x="4520759" y="2665208"/>
              <a:ext cx="1127567" cy="194862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6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Integration</a:t>
              </a:r>
            </a:p>
          </p:txBody>
        </p:sp>
        <p:sp>
          <p:nvSpPr>
            <p:cNvPr id="569" name="Rectangle 568"/>
            <p:cNvSpPr/>
            <p:nvPr/>
          </p:nvSpPr>
          <p:spPr>
            <a:xfrm>
              <a:off x="5578749" y="2945312"/>
              <a:ext cx="529838" cy="64254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32788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4561060" y="2945311"/>
              <a:ext cx="1001917" cy="64254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32788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71" name="Group 570"/>
          <p:cNvGrpSpPr/>
          <p:nvPr/>
        </p:nvGrpSpPr>
        <p:grpSpPr>
          <a:xfrm>
            <a:off x="7530899" y="3989346"/>
            <a:ext cx="550747" cy="550747"/>
            <a:chOff x="4609893" y="2672003"/>
            <a:chExt cx="472198" cy="472198"/>
          </a:xfrm>
        </p:grpSpPr>
        <p:sp>
          <p:nvSpPr>
            <p:cNvPr id="572" name="Rectangle 571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73" name="Picture 5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grpSp>
        <p:nvGrpSpPr>
          <p:cNvPr id="574" name="Group 573"/>
          <p:cNvGrpSpPr/>
          <p:nvPr/>
        </p:nvGrpSpPr>
        <p:grpSpPr>
          <a:xfrm>
            <a:off x="6670065" y="1091959"/>
            <a:ext cx="2267745" cy="1257949"/>
            <a:chOff x="304800" y="329375"/>
            <a:chExt cx="1701050" cy="943595"/>
          </a:xfrm>
        </p:grpSpPr>
        <p:sp>
          <p:nvSpPr>
            <p:cNvPr id="575" name="Rectangle 574"/>
            <p:cNvSpPr/>
            <p:nvPr/>
          </p:nvSpPr>
          <p:spPr>
            <a:xfrm>
              <a:off x="304800" y="634605"/>
              <a:ext cx="1640063" cy="638365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6" name="Flowchart: Alternate Process 575"/>
            <p:cNvSpPr/>
            <p:nvPr/>
          </p:nvSpPr>
          <p:spPr>
            <a:xfrm>
              <a:off x="304801" y="520305"/>
              <a:ext cx="1159292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6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Registry</a:t>
              </a:r>
            </a:p>
          </p:txBody>
        </p:sp>
        <p:pic>
          <p:nvPicPr>
            <p:cNvPr id="577" name="Picture 6" descr="https://camo.githubusercontent.com/1e11d429705bf6695b79d24966cb1267c00b7df6/68747470733a2f2f7777772e646f636b65722e636f6d2f73697465732f64656661756c742f66696c65732f6f79737465722d72656769737472792d332e706e6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1607" y="329375"/>
              <a:ext cx="514243" cy="503958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8" name="Group 577"/>
          <p:cNvGrpSpPr/>
          <p:nvPr/>
        </p:nvGrpSpPr>
        <p:grpSpPr>
          <a:xfrm>
            <a:off x="9827104" y="4170044"/>
            <a:ext cx="2196305" cy="2001776"/>
            <a:chOff x="4156030" y="3457323"/>
            <a:chExt cx="1446249" cy="1096344"/>
          </a:xfrm>
        </p:grpSpPr>
        <p:sp>
          <p:nvSpPr>
            <p:cNvPr id="579" name="Rectangle 578"/>
            <p:cNvSpPr/>
            <p:nvPr/>
          </p:nvSpPr>
          <p:spPr>
            <a:xfrm>
              <a:off x="4156031" y="3562350"/>
              <a:ext cx="1446248" cy="991317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0" name="Flowchart: Alternate Process 579"/>
            <p:cNvSpPr/>
            <p:nvPr/>
          </p:nvSpPr>
          <p:spPr>
            <a:xfrm>
              <a:off x="4156030" y="3457323"/>
              <a:ext cx="1230039" cy="155096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6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Production</a:t>
              </a:r>
            </a:p>
          </p:txBody>
        </p:sp>
      </p:grpSp>
      <p:sp>
        <p:nvSpPr>
          <p:cNvPr id="581" name="Rectangle 580"/>
          <p:cNvSpPr/>
          <p:nvPr/>
        </p:nvSpPr>
        <p:spPr>
          <a:xfrm>
            <a:off x="11237556" y="4597821"/>
            <a:ext cx="706350" cy="146556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2" name="Rectangle 581"/>
          <p:cNvSpPr/>
          <p:nvPr/>
        </p:nvSpPr>
        <p:spPr>
          <a:xfrm>
            <a:off x="9880831" y="4597820"/>
            <a:ext cx="1335699" cy="146557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83" name="Group 582"/>
          <p:cNvGrpSpPr/>
          <p:nvPr/>
        </p:nvGrpSpPr>
        <p:grpSpPr>
          <a:xfrm>
            <a:off x="9828768" y="2532443"/>
            <a:ext cx="2194641" cy="1586427"/>
            <a:chOff x="4156030" y="3507406"/>
            <a:chExt cx="1446249" cy="892047"/>
          </a:xfrm>
        </p:grpSpPr>
        <p:sp>
          <p:nvSpPr>
            <p:cNvPr id="584" name="Rectangle 583"/>
            <p:cNvSpPr/>
            <p:nvPr/>
          </p:nvSpPr>
          <p:spPr>
            <a:xfrm>
              <a:off x="4156031" y="3612186"/>
              <a:ext cx="1446248" cy="787267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5" name="Flowchart: Alternate Process 584"/>
            <p:cNvSpPr/>
            <p:nvPr/>
          </p:nvSpPr>
          <p:spPr>
            <a:xfrm>
              <a:off x="4156030" y="3507406"/>
              <a:ext cx="1230039" cy="175293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6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Staging</a:t>
              </a:r>
            </a:p>
          </p:txBody>
        </p:sp>
      </p:grpSp>
      <p:sp>
        <p:nvSpPr>
          <p:cNvPr id="586" name="Rectangle 585"/>
          <p:cNvSpPr/>
          <p:nvPr/>
        </p:nvSpPr>
        <p:spPr>
          <a:xfrm>
            <a:off x="11239524" y="2896650"/>
            <a:ext cx="706350" cy="115241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7" name="Rectangle 586"/>
          <p:cNvSpPr/>
          <p:nvPr/>
        </p:nvSpPr>
        <p:spPr>
          <a:xfrm>
            <a:off x="9882800" y="2896650"/>
            <a:ext cx="1335699" cy="11524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88" name="Group 587"/>
          <p:cNvGrpSpPr/>
          <p:nvPr/>
        </p:nvGrpSpPr>
        <p:grpSpPr>
          <a:xfrm>
            <a:off x="9823712" y="889360"/>
            <a:ext cx="2199700" cy="1511723"/>
            <a:chOff x="4156030" y="3457580"/>
            <a:chExt cx="1446249" cy="850991"/>
          </a:xfrm>
        </p:grpSpPr>
        <p:sp>
          <p:nvSpPr>
            <p:cNvPr id="589" name="Rectangle 588"/>
            <p:cNvSpPr/>
            <p:nvPr/>
          </p:nvSpPr>
          <p:spPr>
            <a:xfrm>
              <a:off x="4156031" y="3562350"/>
              <a:ext cx="1446248" cy="746221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0" name="Flowchart: Alternate Process 589"/>
            <p:cNvSpPr/>
            <p:nvPr/>
          </p:nvSpPr>
          <p:spPr>
            <a:xfrm>
              <a:off x="4156030" y="3457580"/>
              <a:ext cx="502609" cy="145342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6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Test</a:t>
              </a:r>
            </a:p>
          </p:txBody>
        </p:sp>
      </p:grpSp>
      <p:sp>
        <p:nvSpPr>
          <p:cNvPr id="591" name="Rectangle 590"/>
          <p:cNvSpPr/>
          <p:nvPr/>
        </p:nvSpPr>
        <p:spPr>
          <a:xfrm>
            <a:off x="11237556" y="1197494"/>
            <a:ext cx="706350" cy="115241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2" name="Rectangle 591"/>
          <p:cNvSpPr/>
          <p:nvPr/>
        </p:nvSpPr>
        <p:spPr>
          <a:xfrm>
            <a:off x="9880831" y="1197493"/>
            <a:ext cx="1335699" cy="11524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4" name="Flowchart: Internal Storage 593"/>
          <p:cNvSpPr/>
          <p:nvPr/>
        </p:nvSpPr>
        <p:spPr bwMode="auto">
          <a:xfrm>
            <a:off x="6096001" y="5182045"/>
            <a:ext cx="1075546" cy="625399"/>
          </a:xfrm>
          <a:prstGeom prst="flowChartInternalStorage">
            <a:avLst/>
          </a:prstGeom>
          <a:solidFill>
            <a:srgbClr val="FF0000"/>
          </a:solidFill>
          <a:ln w="3175" cap="flat" cmpd="sng" algn="ctr">
            <a:solidFill>
              <a:srgbClr val="C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4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+mn-ea"/>
                <a:cs typeface="+mn-cs"/>
              </a:rPr>
              <a:t>Tests</a:t>
            </a:r>
          </a:p>
        </p:txBody>
      </p:sp>
      <p:grpSp>
        <p:nvGrpSpPr>
          <p:cNvPr id="595" name="Group 594"/>
          <p:cNvGrpSpPr/>
          <p:nvPr/>
        </p:nvGrpSpPr>
        <p:grpSpPr>
          <a:xfrm>
            <a:off x="6132729" y="4278736"/>
            <a:ext cx="601162" cy="337001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596" name="Rectangle 595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7" name="Freeform 20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8" name="Freeform 21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99" name="Group 598"/>
          <p:cNvGrpSpPr/>
          <p:nvPr/>
        </p:nvGrpSpPr>
        <p:grpSpPr>
          <a:xfrm>
            <a:off x="6132061" y="3965095"/>
            <a:ext cx="601162" cy="337001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600" name="Rectangle 599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1" name="Freeform 24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2" name="Freeform 25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3" name="Group 602"/>
          <p:cNvGrpSpPr/>
          <p:nvPr/>
        </p:nvGrpSpPr>
        <p:grpSpPr>
          <a:xfrm>
            <a:off x="6731324" y="3964506"/>
            <a:ext cx="601162" cy="337001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604" name="Rectangle 603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5" name="Freeform 28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6" name="Freeform 29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607" name="Picture 2" descr="https://changechecker.files.wordpress.com/2014/10/checkbox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339" y="5090060"/>
            <a:ext cx="897147" cy="7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8" name="Group 607"/>
          <p:cNvGrpSpPr/>
          <p:nvPr/>
        </p:nvGrpSpPr>
        <p:grpSpPr>
          <a:xfrm>
            <a:off x="6731324" y="4275939"/>
            <a:ext cx="601162" cy="337001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609" name="Rectangle 608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0" name="Freeform 3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1" name="Freeform 3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12" name="Group 611"/>
          <p:cNvGrpSpPr/>
          <p:nvPr/>
        </p:nvGrpSpPr>
        <p:grpSpPr>
          <a:xfrm>
            <a:off x="1016722" y="3809368"/>
            <a:ext cx="2114350" cy="1956101"/>
            <a:chOff x="936574" y="2585780"/>
            <a:chExt cx="1585987" cy="1467284"/>
          </a:xfrm>
        </p:grpSpPr>
        <p:sp>
          <p:nvSpPr>
            <p:cNvPr id="613" name="Freeform 154"/>
            <p:cNvSpPr/>
            <p:nvPr/>
          </p:nvSpPr>
          <p:spPr>
            <a:xfrm>
              <a:off x="1808109" y="2921370"/>
              <a:ext cx="714452" cy="308483"/>
            </a:xfrm>
            <a:custGeom>
              <a:avLst/>
              <a:gdLst>
                <a:gd name="connsiteX0" fmla="*/ 0 w 620235"/>
                <a:gd name="connsiteY0" fmla="*/ 0 h 620235"/>
                <a:gd name="connsiteX1" fmla="*/ 620235 w 620235"/>
                <a:gd name="connsiteY1" fmla="*/ 0 h 620235"/>
                <a:gd name="connsiteX2" fmla="*/ 620235 w 620235"/>
                <a:gd name="connsiteY2" fmla="*/ 620235 h 620235"/>
                <a:gd name="connsiteX3" fmla="*/ 0 w 620235"/>
                <a:gd name="connsiteY3" fmla="*/ 620235 h 620235"/>
                <a:gd name="connsiteX4" fmla="*/ 0 w 620235"/>
                <a:gd name="connsiteY4" fmla="*/ 0 h 6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235" h="620235">
                  <a:moveTo>
                    <a:pt x="0" y="0"/>
                  </a:moveTo>
                  <a:lnTo>
                    <a:pt x="620235" y="0"/>
                  </a:lnTo>
                  <a:lnTo>
                    <a:pt x="620235" y="620235"/>
                  </a:lnTo>
                  <a:lnTo>
                    <a:pt x="0" y="62023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spcFirstLastPara="0" vert="horz" wrap="square" lIns="0" tIns="77013" rIns="0" bIns="-337494" numCol="1" spcCol="1270" anchor="t" anchorCtr="0">
              <a:noAutofit/>
            </a:bodyPr>
            <a:lstStyle/>
            <a:p>
              <a:pPr marL="0" marR="0" lvl="0" indent="0" defTabSz="65182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6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Write/Edit</a:t>
              </a:r>
            </a:p>
          </p:txBody>
        </p:sp>
        <p:sp>
          <p:nvSpPr>
            <p:cNvPr id="614" name="Circular Arrow 155"/>
            <p:cNvSpPr/>
            <p:nvPr/>
          </p:nvSpPr>
          <p:spPr>
            <a:xfrm>
              <a:off x="936574" y="2585780"/>
              <a:ext cx="1467284" cy="1467284"/>
            </a:xfrm>
            <a:prstGeom prst="circularArrow">
              <a:avLst>
                <a:gd name="adj1" fmla="val 8243"/>
                <a:gd name="adj2" fmla="val 575638"/>
                <a:gd name="adj3" fmla="val 2966046"/>
                <a:gd name="adj4" fmla="val 50255"/>
                <a:gd name="adj5" fmla="val 9617"/>
              </a:avLst>
            </a:prstGeom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sp>
          <p:nvSpPr>
            <p:cNvPr id="615" name="Freeform 156"/>
            <p:cNvSpPr/>
            <p:nvPr/>
          </p:nvSpPr>
          <p:spPr>
            <a:xfrm>
              <a:off x="1537859" y="3746620"/>
              <a:ext cx="338897" cy="290986"/>
            </a:xfrm>
            <a:custGeom>
              <a:avLst/>
              <a:gdLst>
                <a:gd name="connsiteX0" fmla="*/ 0 w 620235"/>
                <a:gd name="connsiteY0" fmla="*/ 0 h 620235"/>
                <a:gd name="connsiteX1" fmla="*/ 620235 w 620235"/>
                <a:gd name="connsiteY1" fmla="*/ 0 h 620235"/>
                <a:gd name="connsiteX2" fmla="*/ 620235 w 620235"/>
                <a:gd name="connsiteY2" fmla="*/ 620235 h 620235"/>
                <a:gd name="connsiteX3" fmla="*/ 0 w 620235"/>
                <a:gd name="connsiteY3" fmla="*/ 620235 h 620235"/>
                <a:gd name="connsiteX4" fmla="*/ 0 w 620235"/>
                <a:gd name="connsiteY4" fmla="*/ 0 h 6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235" h="620235">
                  <a:moveTo>
                    <a:pt x="0" y="0"/>
                  </a:moveTo>
                  <a:lnTo>
                    <a:pt x="620235" y="0"/>
                  </a:lnTo>
                  <a:lnTo>
                    <a:pt x="620235" y="620235"/>
                  </a:lnTo>
                  <a:lnTo>
                    <a:pt x="0" y="62023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marR="0" lvl="0" indent="0" defTabSz="65182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6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Run</a:t>
              </a:r>
            </a:p>
          </p:txBody>
        </p:sp>
        <p:sp>
          <p:nvSpPr>
            <p:cNvPr id="616" name="Circular Arrow 157"/>
            <p:cNvSpPr/>
            <p:nvPr/>
          </p:nvSpPr>
          <p:spPr>
            <a:xfrm>
              <a:off x="936574" y="2585780"/>
              <a:ext cx="1467284" cy="1467284"/>
            </a:xfrm>
            <a:prstGeom prst="circularArrow">
              <a:avLst>
                <a:gd name="adj1" fmla="val 8243"/>
                <a:gd name="adj2" fmla="val 575638"/>
                <a:gd name="adj3" fmla="val 10174107"/>
                <a:gd name="adj4" fmla="val 7258316"/>
                <a:gd name="adj5" fmla="val 9617"/>
              </a:avLst>
            </a:prstGeom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sp>
          <p:nvSpPr>
            <p:cNvPr id="617" name="Freeform 158"/>
            <p:cNvSpPr/>
            <p:nvPr/>
          </p:nvSpPr>
          <p:spPr>
            <a:xfrm>
              <a:off x="1059529" y="2990250"/>
              <a:ext cx="526408" cy="217549"/>
            </a:xfrm>
            <a:custGeom>
              <a:avLst/>
              <a:gdLst>
                <a:gd name="connsiteX0" fmla="*/ 0 w 620235"/>
                <a:gd name="connsiteY0" fmla="*/ 0 h 620235"/>
                <a:gd name="connsiteX1" fmla="*/ 620235 w 620235"/>
                <a:gd name="connsiteY1" fmla="*/ 0 h 620235"/>
                <a:gd name="connsiteX2" fmla="*/ 620235 w 620235"/>
                <a:gd name="connsiteY2" fmla="*/ 620235 h 620235"/>
                <a:gd name="connsiteX3" fmla="*/ 0 w 620235"/>
                <a:gd name="connsiteY3" fmla="*/ 620235 h 620235"/>
                <a:gd name="connsiteX4" fmla="*/ 0 w 620235"/>
                <a:gd name="connsiteY4" fmla="*/ 0 h 6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235" h="620235">
                  <a:moveTo>
                    <a:pt x="0" y="0"/>
                  </a:moveTo>
                  <a:lnTo>
                    <a:pt x="620235" y="0"/>
                  </a:lnTo>
                  <a:lnTo>
                    <a:pt x="620235" y="620235"/>
                  </a:lnTo>
                  <a:lnTo>
                    <a:pt x="0" y="62023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marR="0" lvl="0" indent="0" defTabSz="65182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6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Debug</a:t>
              </a:r>
            </a:p>
          </p:txBody>
        </p:sp>
        <p:sp>
          <p:nvSpPr>
            <p:cNvPr id="618" name="Circular Arrow 159"/>
            <p:cNvSpPr/>
            <p:nvPr/>
          </p:nvSpPr>
          <p:spPr>
            <a:xfrm>
              <a:off x="936574" y="2585780"/>
              <a:ext cx="1467284" cy="1467284"/>
            </a:xfrm>
            <a:prstGeom prst="circularArrow">
              <a:avLst>
                <a:gd name="adj1" fmla="val 8243"/>
                <a:gd name="adj2" fmla="val 575638"/>
                <a:gd name="adj3" fmla="val 16858767"/>
                <a:gd name="adj4" fmla="val 14965595"/>
                <a:gd name="adj5" fmla="val 9617"/>
              </a:avLst>
            </a:prstGeom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</p:grpSp>
      <p:grpSp>
        <p:nvGrpSpPr>
          <p:cNvPr id="619" name="Group 618"/>
          <p:cNvGrpSpPr/>
          <p:nvPr/>
        </p:nvGrpSpPr>
        <p:grpSpPr>
          <a:xfrm>
            <a:off x="1366957" y="4684707"/>
            <a:ext cx="721037" cy="444217"/>
            <a:chOff x="1926169" y="1632181"/>
            <a:chExt cx="540854" cy="333210"/>
          </a:xfrm>
        </p:grpSpPr>
        <p:sp>
          <p:nvSpPr>
            <p:cNvPr id="620" name="Rectangle 619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1" name="Rectangle 620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22" name="Group 621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626" name="Straight Connector 625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627" name="Straight Connector 626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628" name="Straight Connector 627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629" name="Straight Connector 628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630" name="Straight Connector 629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631" name="Straight Connector 630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632" name="Straight Connector 631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633" name="Straight Connector 632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634" name="Straight Connector 633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623" name="Rectangle 622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4" name="Rectangle 623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5" name="Rectangle 624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35" name="Group 634"/>
          <p:cNvGrpSpPr/>
          <p:nvPr/>
        </p:nvGrpSpPr>
        <p:grpSpPr>
          <a:xfrm>
            <a:off x="9946441" y="1292581"/>
            <a:ext cx="587036" cy="329081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636" name="Rectangle 635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7" name="Freeform 5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8" name="Freeform 5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39" name="Group 638"/>
          <p:cNvGrpSpPr/>
          <p:nvPr/>
        </p:nvGrpSpPr>
        <p:grpSpPr>
          <a:xfrm>
            <a:off x="10545323" y="1623152"/>
            <a:ext cx="587036" cy="329081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640" name="Rectangle 639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1" name="Freeform 5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2" name="Freeform 5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43" name="Group 642"/>
          <p:cNvGrpSpPr/>
          <p:nvPr/>
        </p:nvGrpSpPr>
        <p:grpSpPr>
          <a:xfrm>
            <a:off x="9946441" y="1949303"/>
            <a:ext cx="587036" cy="329081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644" name="Rectangle 643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5" name="Freeform 6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6" name="Freeform 6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47" name="Group 646"/>
          <p:cNvGrpSpPr/>
          <p:nvPr/>
        </p:nvGrpSpPr>
        <p:grpSpPr>
          <a:xfrm>
            <a:off x="10545572" y="1952233"/>
            <a:ext cx="587036" cy="329081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648" name="Rectangle 647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9" name="Freeform 65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0" name="Freeform 66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51" name="Group 650"/>
          <p:cNvGrpSpPr/>
          <p:nvPr/>
        </p:nvGrpSpPr>
        <p:grpSpPr>
          <a:xfrm>
            <a:off x="10543402" y="1289417"/>
            <a:ext cx="587036" cy="329081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652" name="Rectangle 651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3" name="Freeform 69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4" name="Freeform 70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55" name="Group 654"/>
          <p:cNvGrpSpPr/>
          <p:nvPr/>
        </p:nvGrpSpPr>
        <p:grpSpPr>
          <a:xfrm>
            <a:off x="9946441" y="1623152"/>
            <a:ext cx="587036" cy="329081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656" name="Rectangle 655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7" name="Freeform 7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8" name="Freeform 7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59" name="Group 658"/>
          <p:cNvGrpSpPr/>
          <p:nvPr/>
        </p:nvGrpSpPr>
        <p:grpSpPr>
          <a:xfrm>
            <a:off x="9932953" y="2934785"/>
            <a:ext cx="587036" cy="329081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660" name="Rectangle 659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1" name="Freeform 7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2" name="Freeform 7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63" name="Group 662"/>
          <p:cNvGrpSpPr/>
          <p:nvPr/>
        </p:nvGrpSpPr>
        <p:grpSpPr>
          <a:xfrm>
            <a:off x="10531836" y="3265357"/>
            <a:ext cx="587036" cy="329081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664" name="Rectangle 663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5" name="Freeform 8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6" name="Freeform 8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67" name="Group 666"/>
          <p:cNvGrpSpPr/>
          <p:nvPr/>
        </p:nvGrpSpPr>
        <p:grpSpPr>
          <a:xfrm>
            <a:off x="9932953" y="3591508"/>
            <a:ext cx="587036" cy="329081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668" name="Rectangle 667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9" name="Freeform 85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0" name="Freeform 86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71" name="Group 670"/>
          <p:cNvGrpSpPr/>
          <p:nvPr/>
        </p:nvGrpSpPr>
        <p:grpSpPr>
          <a:xfrm>
            <a:off x="10532084" y="3594438"/>
            <a:ext cx="587036" cy="329081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672" name="Rectangle 671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3" name="Freeform 89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4" name="Freeform 90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75" name="Group 674"/>
          <p:cNvGrpSpPr/>
          <p:nvPr/>
        </p:nvGrpSpPr>
        <p:grpSpPr>
          <a:xfrm>
            <a:off x="10529914" y="2931622"/>
            <a:ext cx="587036" cy="329081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676" name="Rectangle 675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7" name="Freeform 9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8" name="Freeform 9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79" name="Group 678"/>
          <p:cNvGrpSpPr/>
          <p:nvPr/>
        </p:nvGrpSpPr>
        <p:grpSpPr>
          <a:xfrm>
            <a:off x="9932953" y="3265357"/>
            <a:ext cx="587036" cy="329081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680" name="Rectangle 679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1" name="Freeform 9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2" name="Freeform 9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83" name="Group 682"/>
          <p:cNvGrpSpPr/>
          <p:nvPr/>
        </p:nvGrpSpPr>
        <p:grpSpPr>
          <a:xfrm>
            <a:off x="9966807" y="4655963"/>
            <a:ext cx="587036" cy="329081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684" name="Rectangle 683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5" name="Freeform 10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6" name="Freeform 10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87" name="Group 686"/>
          <p:cNvGrpSpPr/>
          <p:nvPr/>
        </p:nvGrpSpPr>
        <p:grpSpPr>
          <a:xfrm>
            <a:off x="10567801" y="5316112"/>
            <a:ext cx="587036" cy="329081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688" name="Rectangle 687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9" name="Freeform 105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0" name="Freeform 106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91" name="Group 690"/>
          <p:cNvGrpSpPr/>
          <p:nvPr/>
        </p:nvGrpSpPr>
        <p:grpSpPr>
          <a:xfrm>
            <a:off x="9966807" y="5647177"/>
            <a:ext cx="587036" cy="329081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692" name="Rectangle 691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3" name="Freeform 109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4" name="Freeform 110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95" name="Group 694"/>
          <p:cNvGrpSpPr/>
          <p:nvPr/>
        </p:nvGrpSpPr>
        <p:grpSpPr>
          <a:xfrm>
            <a:off x="10565935" y="5650107"/>
            <a:ext cx="587036" cy="329081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696" name="Rectangle 695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7" name="Freeform 11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8" name="Freeform 11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99" name="Group 698"/>
          <p:cNvGrpSpPr/>
          <p:nvPr/>
        </p:nvGrpSpPr>
        <p:grpSpPr>
          <a:xfrm>
            <a:off x="10563765" y="4652801"/>
            <a:ext cx="587036" cy="329081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700" name="Rectangle 699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1" name="Freeform 11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2" name="Freeform 11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03" name="Group 702"/>
          <p:cNvGrpSpPr/>
          <p:nvPr/>
        </p:nvGrpSpPr>
        <p:grpSpPr>
          <a:xfrm>
            <a:off x="9968919" y="5316112"/>
            <a:ext cx="587036" cy="329081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704" name="Rectangle 703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5" name="Freeform 12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6" name="Freeform 12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07" name="Group 706"/>
          <p:cNvGrpSpPr/>
          <p:nvPr/>
        </p:nvGrpSpPr>
        <p:grpSpPr>
          <a:xfrm>
            <a:off x="10567801" y="4985046"/>
            <a:ext cx="587036" cy="329081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708" name="Rectangle 707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9" name="Freeform 130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0" name="Freeform 131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11" name="Group 710"/>
          <p:cNvGrpSpPr/>
          <p:nvPr/>
        </p:nvGrpSpPr>
        <p:grpSpPr>
          <a:xfrm>
            <a:off x="9966363" y="4986539"/>
            <a:ext cx="587036" cy="329081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712" name="Rectangle 711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3" name="Freeform 134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4" name="Freeform 135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15" name="Group 714"/>
          <p:cNvGrpSpPr/>
          <p:nvPr/>
        </p:nvGrpSpPr>
        <p:grpSpPr>
          <a:xfrm>
            <a:off x="7419731" y="1706819"/>
            <a:ext cx="544423" cy="544423"/>
            <a:chOff x="4609893" y="2672003"/>
            <a:chExt cx="472198" cy="472198"/>
          </a:xfrm>
        </p:grpSpPr>
        <p:sp>
          <p:nvSpPr>
            <p:cNvPr id="716" name="Rectangle 715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17" name="Picture 7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grpSp>
        <p:nvGrpSpPr>
          <p:cNvPr id="718" name="Group 717"/>
          <p:cNvGrpSpPr/>
          <p:nvPr/>
        </p:nvGrpSpPr>
        <p:grpSpPr>
          <a:xfrm>
            <a:off x="11343515" y="1283578"/>
            <a:ext cx="550747" cy="550747"/>
            <a:chOff x="4609893" y="2672003"/>
            <a:chExt cx="472198" cy="472198"/>
          </a:xfrm>
        </p:grpSpPr>
        <p:sp>
          <p:nvSpPr>
            <p:cNvPr id="719" name="Rectangle 718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20" name="Picture 7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grpSp>
        <p:nvGrpSpPr>
          <p:cNvPr id="721" name="Group 720"/>
          <p:cNvGrpSpPr/>
          <p:nvPr/>
        </p:nvGrpSpPr>
        <p:grpSpPr>
          <a:xfrm>
            <a:off x="11343515" y="2898182"/>
            <a:ext cx="550747" cy="550747"/>
            <a:chOff x="4609893" y="2672003"/>
            <a:chExt cx="472198" cy="472198"/>
          </a:xfrm>
        </p:grpSpPr>
        <p:sp>
          <p:nvSpPr>
            <p:cNvPr id="722" name="Rectangle 721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23" name="Picture 7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grpSp>
        <p:nvGrpSpPr>
          <p:cNvPr id="724" name="Group 723"/>
          <p:cNvGrpSpPr/>
          <p:nvPr/>
        </p:nvGrpSpPr>
        <p:grpSpPr>
          <a:xfrm>
            <a:off x="11343515" y="4657964"/>
            <a:ext cx="550747" cy="550747"/>
            <a:chOff x="4609893" y="2672003"/>
            <a:chExt cx="472198" cy="472198"/>
          </a:xfrm>
        </p:grpSpPr>
        <p:sp>
          <p:nvSpPr>
            <p:cNvPr id="725" name="Rectangle 724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26" name="Picture 7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sp>
        <p:nvSpPr>
          <p:cNvPr id="727" name="Rectangle 726"/>
          <p:cNvSpPr/>
          <p:nvPr/>
        </p:nvSpPr>
        <p:spPr>
          <a:xfrm>
            <a:off x="8339176" y="2622227"/>
            <a:ext cx="533050" cy="4598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CD</a:t>
            </a:r>
          </a:p>
        </p:txBody>
      </p:sp>
      <p:sp>
        <p:nvSpPr>
          <p:cNvPr id="728" name="Rectangle 727"/>
          <p:cNvSpPr/>
          <p:nvPr/>
        </p:nvSpPr>
        <p:spPr>
          <a:xfrm>
            <a:off x="9041983" y="1147547"/>
            <a:ext cx="353901" cy="5024273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vert="vert270" lIns="60952" rIns="0" rtlCol="0" anchor="ctr"/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Scheduling</a:t>
            </a:r>
          </a:p>
        </p:txBody>
      </p:sp>
      <p:sp>
        <p:nvSpPr>
          <p:cNvPr id="729" name="Rectangle 728"/>
          <p:cNvSpPr/>
          <p:nvPr/>
        </p:nvSpPr>
        <p:spPr>
          <a:xfrm>
            <a:off x="9448325" y="1147547"/>
            <a:ext cx="353901" cy="5024273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vert270" wrap="square" lIns="60952" tIns="60952" rIns="0" bIns="609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Orchestration</a:t>
            </a:r>
          </a:p>
        </p:txBody>
      </p:sp>
      <p:sp>
        <p:nvSpPr>
          <p:cNvPr id="730" name="Rectangle 729"/>
          <p:cNvSpPr/>
          <p:nvPr/>
        </p:nvSpPr>
        <p:spPr>
          <a:xfrm>
            <a:off x="204036" y="3736070"/>
            <a:ext cx="2880253" cy="2815959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1" name="TextBox 730"/>
          <p:cNvSpPr txBox="1"/>
          <p:nvPr/>
        </p:nvSpPr>
        <p:spPr>
          <a:xfrm>
            <a:off x="204036" y="5740203"/>
            <a:ext cx="2768787" cy="82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Local Development Environment</a:t>
            </a:r>
          </a:p>
        </p:txBody>
      </p:sp>
      <p:sp>
        <p:nvSpPr>
          <p:cNvPr id="732" name="Rectangle 731"/>
          <p:cNvSpPr/>
          <p:nvPr/>
        </p:nvSpPr>
        <p:spPr>
          <a:xfrm>
            <a:off x="3855341" y="3195956"/>
            <a:ext cx="4415588" cy="2815959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3" name="TextBox 732"/>
          <p:cNvSpPr txBox="1"/>
          <p:nvPr/>
        </p:nvSpPr>
        <p:spPr>
          <a:xfrm>
            <a:off x="3895556" y="5119305"/>
            <a:ext cx="2768787" cy="82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CI/Build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Environment</a:t>
            </a:r>
          </a:p>
        </p:txBody>
      </p:sp>
      <p:sp>
        <p:nvSpPr>
          <p:cNvPr id="734" name="Rectangle 733"/>
          <p:cNvSpPr/>
          <p:nvPr/>
        </p:nvSpPr>
        <p:spPr>
          <a:xfrm>
            <a:off x="1016722" y="1209854"/>
            <a:ext cx="2985237" cy="1914390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5" name="TextBox 734"/>
          <p:cNvSpPr txBox="1"/>
          <p:nvPr/>
        </p:nvSpPr>
        <p:spPr>
          <a:xfrm>
            <a:off x="1089518" y="2307434"/>
            <a:ext cx="2768787" cy="82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SCC</a:t>
            </a:r>
          </a:p>
          <a:p>
            <a:pPr marL="0" marR="0" lvl="0" indent="0" defTabSz="12189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Environment</a:t>
            </a:r>
          </a:p>
        </p:txBody>
      </p:sp>
      <p:sp>
        <p:nvSpPr>
          <p:cNvPr id="736" name="Title 1"/>
          <p:cNvSpPr>
            <a:spLocks noGrp="1"/>
          </p:cNvSpPr>
          <p:nvPr>
            <p:ph type="title"/>
          </p:nvPr>
        </p:nvSpPr>
        <p:spPr>
          <a:xfrm>
            <a:off x="270068" y="168768"/>
            <a:ext cx="10971244" cy="1142677"/>
          </a:xfrm>
        </p:spPr>
        <p:txBody>
          <a:bodyPr/>
          <a:lstStyle/>
          <a:p>
            <a:pPr algn="ctr"/>
            <a:r>
              <a:rPr lang="en-US" dirty="0"/>
              <a:t>Container Workflow</a:t>
            </a:r>
          </a:p>
        </p:txBody>
      </p:sp>
    </p:spTree>
    <p:extLst>
      <p:ext uri="{BB962C8B-B14F-4D97-AF65-F5344CB8AC3E}">
        <p14:creationId xmlns:p14="http://schemas.microsoft.com/office/powerpoint/2010/main" val="372349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 243"/>
          <p:cNvSpPr/>
          <p:nvPr/>
        </p:nvSpPr>
        <p:spPr>
          <a:xfrm>
            <a:off x="1029427" y="84229"/>
            <a:ext cx="2933579" cy="1085686"/>
          </a:xfrm>
          <a:prstGeom prst="rect">
            <a:avLst/>
          </a:prstGeom>
          <a:solidFill>
            <a:srgbClr val="45ACE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defTabSz="1218791" hangingPunct="0"/>
            <a:endParaRPr lang="en-US" sz="2133" kern="0" dirty="0">
              <a:solidFill>
                <a:srgbClr val="3B5059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49" name="Rectangle 248"/>
          <p:cNvSpPr/>
          <p:nvPr/>
        </p:nvSpPr>
        <p:spPr>
          <a:xfrm>
            <a:off x="2626421" y="580891"/>
            <a:ext cx="481849" cy="481849"/>
          </a:xfrm>
          <a:prstGeom prst="rect">
            <a:avLst/>
          </a:prstGeom>
          <a:solidFill>
            <a:srgbClr val="22B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 hangingPunct="0"/>
            <a:endParaRPr lang="en-US" sz="2400" kern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grpSp>
        <p:nvGrpSpPr>
          <p:cNvPr id="2055" name="Group 2054"/>
          <p:cNvGrpSpPr/>
          <p:nvPr/>
        </p:nvGrpSpPr>
        <p:grpSpPr>
          <a:xfrm>
            <a:off x="1017442" y="1247722"/>
            <a:ext cx="7874418" cy="3798132"/>
            <a:chOff x="761999" y="935326"/>
            <a:chExt cx="5907489" cy="2849407"/>
          </a:xfrm>
        </p:grpSpPr>
        <p:sp>
          <p:nvSpPr>
            <p:cNvPr id="202" name="Rectangle 201"/>
            <p:cNvSpPr/>
            <p:nvPr/>
          </p:nvSpPr>
          <p:spPr>
            <a:xfrm>
              <a:off x="4229848" y="2353447"/>
              <a:ext cx="2439640" cy="1431286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 defTabSz="1218791" hangingPunct="0"/>
              <a:endParaRPr lang="en-US" sz="2400" kern="0" dirty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61999" y="935326"/>
              <a:ext cx="3636841" cy="1729882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 defTabSz="1218791" hangingPunct="0"/>
              <a:endParaRPr lang="en-US" sz="2400" kern="0" dirty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054" name="Rectangle 2053"/>
            <p:cNvSpPr/>
            <p:nvPr/>
          </p:nvSpPr>
          <p:spPr>
            <a:xfrm>
              <a:off x="3403479" y="2621707"/>
              <a:ext cx="826782" cy="826782"/>
            </a:xfrm>
            <a:custGeom>
              <a:avLst/>
              <a:gdLst>
                <a:gd name="connsiteX0" fmla="*/ 0 w 826782"/>
                <a:gd name="connsiteY0" fmla="*/ 0 h 826782"/>
                <a:gd name="connsiteX1" fmla="*/ 826782 w 826782"/>
                <a:gd name="connsiteY1" fmla="*/ 0 h 826782"/>
                <a:gd name="connsiteX2" fmla="*/ 826782 w 826782"/>
                <a:gd name="connsiteY2" fmla="*/ 826782 h 826782"/>
                <a:gd name="connsiteX3" fmla="*/ 0 w 826782"/>
                <a:gd name="connsiteY3" fmla="*/ 826782 h 826782"/>
                <a:gd name="connsiteX4" fmla="*/ 0 w 826782"/>
                <a:gd name="connsiteY4" fmla="*/ 0 h 826782"/>
                <a:gd name="connsiteX0" fmla="*/ 0 w 826782"/>
                <a:gd name="connsiteY0" fmla="*/ 0 h 826782"/>
                <a:gd name="connsiteX1" fmla="*/ 826782 w 826782"/>
                <a:gd name="connsiteY1" fmla="*/ 0 h 826782"/>
                <a:gd name="connsiteX2" fmla="*/ 826782 w 826782"/>
                <a:gd name="connsiteY2" fmla="*/ 826782 h 826782"/>
                <a:gd name="connsiteX3" fmla="*/ 0 w 826782"/>
                <a:gd name="connsiteY3" fmla="*/ 0 h 82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6782" h="826782">
                  <a:moveTo>
                    <a:pt x="0" y="0"/>
                  </a:moveTo>
                  <a:lnTo>
                    <a:pt x="826782" y="0"/>
                  </a:lnTo>
                  <a:lnTo>
                    <a:pt x="826782" y="826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 dirty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sp>
        <p:nvSpPr>
          <p:cNvPr id="234" name="Rectangle 233"/>
          <p:cNvSpPr/>
          <p:nvPr/>
        </p:nvSpPr>
        <p:spPr>
          <a:xfrm>
            <a:off x="50023" y="3619627"/>
            <a:ext cx="3553191" cy="2058283"/>
          </a:xfrm>
          <a:prstGeom prst="rect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1218791" hangingPunct="0"/>
            <a:endParaRPr lang="en-US" sz="2400" kern="0" dirty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38" name="Rectangle 237"/>
          <p:cNvSpPr/>
          <p:nvPr/>
        </p:nvSpPr>
        <p:spPr>
          <a:xfrm>
            <a:off x="59190" y="4139999"/>
            <a:ext cx="3148900" cy="993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25" indent="-228525" defTabSz="1218791" hangingPunct="0">
              <a:buFont typeface="Arial" panose="020B0604020202020204" pitchFamily="34" charset="0"/>
              <a:buChar char="•"/>
            </a:pP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ASP.NET </a:t>
            </a:r>
          </a:p>
          <a:p>
            <a:pPr marL="459163" lvl="1" indent="-228525" defTabSz="1218791" hangingPunct="0">
              <a:buFont typeface="Arial" panose="020B0604020202020204" pitchFamily="34" charset="0"/>
              <a:buChar char="•"/>
            </a:pP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In Container Development</a:t>
            </a:r>
          </a:p>
          <a:p>
            <a:pPr marL="459163" lvl="1" indent="-228525" defTabSz="1218791" hangingPunct="0">
              <a:buFont typeface="Arial" panose="020B0604020202020204" pitchFamily="34" charset="0"/>
              <a:buChar char="•"/>
            </a:pP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Edit &amp; Refresh</a:t>
            </a:r>
          </a:p>
          <a:p>
            <a:pPr marL="459163" lvl="1" indent="-228525" defTabSz="1218791" hangingPunct="0">
              <a:buFont typeface="Arial" panose="020B0604020202020204" pitchFamily="34" charset="0"/>
              <a:buChar char="•"/>
            </a:pP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Breakpoint Debugging</a:t>
            </a:r>
          </a:p>
        </p:txBody>
      </p:sp>
      <p:sp>
        <p:nvSpPr>
          <p:cNvPr id="237" name="Rectangle 236"/>
          <p:cNvSpPr/>
          <p:nvPr/>
        </p:nvSpPr>
        <p:spPr>
          <a:xfrm>
            <a:off x="953893" y="5601270"/>
            <a:ext cx="3415399" cy="1261550"/>
          </a:xfrm>
          <a:prstGeom prst="rect">
            <a:avLst/>
          </a:prstGeom>
          <a:solidFill>
            <a:srgbClr val="137BC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1218791" hangingPunct="0"/>
            <a:endParaRPr lang="en-US" sz="2400" kern="0" dirty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5969674" y="128625"/>
            <a:ext cx="6220599" cy="2958221"/>
          </a:xfrm>
          <a:prstGeom prst="rect">
            <a:avLst/>
          </a:prstGeom>
          <a:solidFill>
            <a:srgbClr val="45ACE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1218791" hangingPunct="0"/>
            <a:endParaRPr lang="en-US" sz="2400" kern="0" dirty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8950112" y="2608827"/>
            <a:ext cx="3240159" cy="4248204"/>
          </a:xfrm>
          <a:prstGeom prst="rect">
            <a:avLst/>
          </a:prstGeom>
          <a:solidFill>
            <a:srgbClr val="45ACE8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1218791" hangingPunct="0"/>
            <a:endParaRPr lang="en-US" sz="2400" kern="0" dirty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027699" y="3553578"/>
            <a:ext cx="2195994" cy="1348287"/>
            <a:chOff x="4520759" y="2665208"/>
            <a:chExt cx="1647463" cy="1011503"/>
          </a:xfrm>
        </p:grpSpPr>
        <p:sp>
          <p:nvSpPr>
            <p:cNvPr id="217" name="Rectangle 216"/>
            <p:cNvSpPr/>
            <p:nvPr/>
          </p:nvSpPr>
          <p:spPr>
            <a:xfrm>
              <a:off x="4520760" y="2768275"/>
              <a:ext cx="1647462" cy="908436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 dirty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18" name="Flowchart: Alternate Process 217"/>
            <p:cNvSpPr/>
            <p:nvPr/>
          </p:nvSpPr>
          <p:spPr>
            <a:xfrm>
              <a:off x="4520759" y="2665208"/>
              <a:ext cx="1127567" cy="194862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 hangingPunct="0"/>
              <a:r>
                <a:rPr lang="en-US" sz="1400" b="1" kern="0" dirty="0">
                  <a:solidFill>
                    <a:srgbClr val="000000"/>
                  </a:solidFill>
                  <a:latin typeface="Lucida Console" panose="020B0609040504020204" pitchFamily="49" charset="0"/>
                  <a:cs typeface="Calibri"/>
                  <a:sym typeface="Calibri"/>
                </a:rPr>
                <a:t>Integration</a:t>
              </a: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5578749" y="2945312"/>
              <a:ext cx="529838" cy="64254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3278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133" kern="0">
                <a:solidFill>
                  <a:srgbClr val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4561060" y="2945311"/>
              <a:ext cx="1001917" cy="64254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3278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133" kern="0">
                <a:solidFill>
                  <a:srgbClr val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530697" y="3989268"/>
            <a:ext cx="550669" cy="550669"/>
            <a:chOff x="4609893" y="2672003"/>
            <a:chExt cx="472198" cy="472198"/>
          </a:xfrm>
        </p:grpSpPr>
        <p:sp>
          <p:nvSpPr>
            <p:cNvPr id="184" name="Rectangle 183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grpSp>
        <p:nvGrpSpPr>
          <p:cNvPr id="185" name="Group 184"/>
          <p:cNvGrpSpPr/>
          <p:nvPr/>
        </p:nvGrpSpPr>
        <p:grpSpPr>
          <a:xfrm>
            <a:off x="6669985" y="1092292"/>
            <a:ext cx="2267423" cy="1257771"/>
            <a:chOff x="304800" y="329375"/>
            <a:chExt cx="1701050" cy="943595"/>
          </a:xfrm>
        </p:grpSpPr>
        <p:sp>
          <p:nvSpPr>
            <p:cNvPr id="186" name="Rectangle 185"/>
            <p:cNvSpPr/>
            <p:nvPr/>
          </p:nvSpPr>
          <p:spPr>
            <a:xfrm>
              <a:off x="304800" y="634605"/>
              <a:ext cx="1640063" cy="638365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 dirty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87" name="Flowchart: Alternate Process 186"/>
            <p:cNvSpPr/>
            <p:nvPr/>
          </p:nvSpPr>
          <p:spPr>
            <a:xfrm>
              <a:off x="304800" y="408051"/>
              <a:ext cx="1245789" cy="340854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 hangingPunct="0"/>
              <a:r>
                <a:rPr lang="en-US" sz="1400" b="1" kern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Azure </a:t>
              </a:r>
              <a:br>
                <a:rPr lang="en-US" sz="1400" b="1" kern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</a:br>
              <a:r>
                <a:rPr lang="en-US" sz="1400" b="1" kern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Container Registry</a:t>
              </a:r>
            </a:p>
          </p:txBody>
        </p:sp>
        <p:pic>
          <p:nvPicPr>
            <p:cNvPr id="188" name="Picture 6" descr="https://camo.githubusercontent.com/1e11d429705bf6695b79d24966cb1267c00b7df6/68747470733a2f2f7777772e646f636b65722e636f6d2f73697465732f64656661756c742f66696c65732f6f79737465722d72656769737472792d332e706e6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1607" y="329375"/>
              <a:ext cx="514243" cy="503958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2" name="Group 191"/>
          <p:cNvGrpSpPr/>
          <p:nvPr/>
        </p:nvGrpSpPr>
        <p:grpSpPr>
          <a:xfrm>
            <a:off x="9826575" y="4169939"/>
            <a:ext cx="2195994" cy="2001492"/>
            <a:chOff x="4156030" y="3457323"/>
            <a:chExt cx="1446249" cy="1096344"/>
          </a:xfrm>
        </p:grpSpPr>
        <p:sp>
          <p:nvSpPr>
            <p:cNvPr id="193" name="Rectangle 192"/>
            <p:cNvSpPr/>
            <p:nvPr/>
          </p:nvSpPr>
          <p:spPr>
            <a:xfrm>
              <a:off x="4156031" y="3562350"/>
              <a:ext cx="1446248" cy="991317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 dirty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94" name="Flowchart: Alternate Process 193"/>
            <p:cNvSpPr/>
            <p:nvPr/>
          </p:nvSpPr>
          <p:spPr>
            <a:xfrm>
              <a:off x="4156030" y="3457323"/>
              <a:ext cx="1230039" cy="155096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 hangingPunct="0"/>
              <a:r>
                <a:rPr lang="en-US" sz="1467" b="1" kern="0" dirty="0">
                  <a:solidFill>
                    <a:srgbClr val="000000"/>
                  </a:solidFill>
                  <a:latin typeface="Lucida Console" panose="020B0609040504020204" pitchFamily="49" charset="0"/>
                  <a:cs typeface="Calibri"/>
                  <a:sym typeface="Calibri"/>
                </a:rPr>
                <a:t>Production</a:t>
              </a:r>
            </a:p>
          </p:txBody>
        </p:sp>
      </p:grpSp>
      <p:sp>
        <p:nvSpPr>
          <p:cNvPr id="214" name="Rectangle 213"/>
          <p:cNvSpPr/>
          <p:nvPr/>
        </p:nvSpPr>
        <p:spPr>
          <a:xfrm>
            <a:off x="11236828" y="4597657"/>
            <a:ext cx="706250" cy="1465361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 hangingPunct="0"/>
            <a:endParaRPr lang="en-US" sz="2400" kern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9880296" y="4597656"/>
            <a:ext cx="1335509" cy="1465362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 hangingPunct="0"/>
            <a:endParaRPr lang="en-US" sz="2400" kern="0" dirty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grpSp>
        <p:nvGrpSpPr>
          <p:cNvPr id="189" name="Group 188"/>
          <p:cNvGrpSpPr/>
          <p:nvPr/>
        </p:nvGrpSpPr>
        <p:grpSpPr>
          <a:xfrm>
            <a:off x="9828239" y="2532571"/>
            <a:ext cx="2194330" cy="1586201"/>
            <a:chOff x="4156030" y="3507406"/>
            <a:chExt cx="1446249" cy="892047"/>
          </a:xfrm>
        </p:grpSpPr>
        <p:sp>
          <p:nvSpPr>
            <p:cNvPr id="190" name="Rectangle 189"/>
            <p:cNvSpPr/>
            <p:nvPr/>
          </p:nvSpPr>
          <p:spPr>
            <a:xfrm>
              <a:off x="4156031" y="3612186"/>
              <a:ext cx="1446248" cy="787267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 dirty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91" name="Flowchart: Alternate Process 190"/>
            <p:cNvSpPr/>
            <p:nvPr/>
          </p:nvSpPr>
          <p:spPr>
            <a:xfrm>
              <a:off x="4156030" y="3507406"/>
              <a:ext cx="1230039" cy="175293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 hangingPunct="0"/>
              <a:r>
                <a:rPr lang="en-US" sz="1467" b="1" kern="0" dirty="0">
                  <a:solidFill>
                    <a:srgbClr val="000000"/>
                  </a:solidFill>
                  <a:latin typeface="Lucida Console" panose="020B0609040504020204" pitchFamily="49" charset="0"/>
                  <a:cs typeface="Calibri"/>
                  <a:sym typeface="Calibri"/>
                </a:rPr>
                <a:t>Staging</a:t>
              </a:r>
            </a:p>
          </p:txBody>
        </p:sp>
      </p:grpSp>
      <p:sp>
        <p:nvSpPr>
          <p:cNvPr id="209" name="Rectangle 208"/>
          <p:cNvSpPr/>
          <p:nvPr/>
        </p:nvSpPr>
        <p:spPr>
          <a:xfrm>
            <a:off x="11238795" y="2896727"/>
            <a:ext cx="706250" cy="1152250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 hangingPunct="0"/>
            <a:endParaRPr lang="en-US" sz="2400" kern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9882265" y="2896725"/>
            <a:ext cx="1335509" cy="1152251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 hangingPunct="0"/>
            <a:endParaRPr lang="en-US" sz="2400" kern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grpSp>
        <p:nvGrpSpPr>
          <p:cNvPr id="181" name="Group 180"/>
          <p:cNvGrpSpPr/>
          <p:nvPr/>
        </p:nvGrpSpPr>
        <p:grpSpPr>
          <a:xfrm>
            <a:off x="9823184" y="889722"/>
            <a:ext cx="2199388" cy="1511508"/>
            <a:chOff x="4156030" y="3457580"/>
            <a:chExt cx="1446249" cy="850991"/>
          </a:xfrm>
        </p:grpSpPr>
        <p:sp>
          <p:nvSpPr>
            <p:cNvPr id="182" name="Rectangle 181"/>
            <p:cNvSpPr/>
            <p:nvPr/>
          </p:nvSpPr>
          <p:spPr>
            <a:xfrm>
              <a:off x="4156031" y="3562350"/>
              <a:ext cx="1446248" cy="746221"/>
            </a:xfrm>
            <a:prstGeom prst="rect">
              <a:avLst/>
            </a:prstGeom>
            <a:solidFill>
              <a:srgbClr val="ADE5F9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 dirty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83" name="Flowchart: Alternate Process 182"/>
            <p:cNvSpPr/>
            <p:nvPr/>
          </p:nvSpPr>
          <p:spPr>
            <a:xfrm>
              <a:off x="4156030" y="3457580"/>
              <a:ext cx="502609" cy="145342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rgbClr val="005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791" hangingPunct="0"/>
              <a:r>
                <a:rPr lang="en-US" sz="1467" b="1" kern="0" dirty="0">
                  <a:solidFill>
                    <a:srgbClr val="000000"/>
                  </a:solidFill>
                  <a:latin typeface="Lucida Console" panose="020B0609040504020204" pitchFamily="49" charset="0"/>
                  <a:cs typeface="Calibri"/>
                  <a:sym typeface="Calibri"/>
                </a:rPr>
                <a:t>Test</a:t>
              </a:r>
            </a:p>
          </p:txBody>
        </p:sp>
      </p:grpSp>
      <p:sp>
        <p:nvSpPr>
          <p:cNvPr id="201" name="Rectangle 200"/>
          <p:cNvSpPr/>
          <p:nvPr/>
        </p:nvSpPr>
        <p:spPr>
          <a:xfrm>
            <a:off x="11236828" y="1197811"/>
            <a:ext cx="706250" cy="1152250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 hangingPunct="0"/>
            <a:endParaRPr lang="en-US" sz="2400" kern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9880296" y="1197811"/>
            <a:ext cx="1335509" cy="1152251"/>
          </a:xfrm>
          <a:prstGeom prst="rect">
            <a:avLst/>
          </a:prstGeom>
          <a:solidFill>
            <a:schemeClr val="bg1"/>
          </a:solidFill>
          <a:ln w="12700">
            <a:solidFill>
              <a:srgbClr val="32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 hangingPunct="0"/>
            <a:endParaRPr lang="en-US" sz="2400" kern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03" y="5708720"/>
            <a:ext cx="319372" cy="3193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4716" y="5704769"/>
            <a:ext cx="1601664" cy="316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791" hangingPunct="0"/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Visual Studio Code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132725" y="4278617"/>
            <a:ext cx="601077" cy="336953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20" name="Rectangle 19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132056" y="3965021"/>
            <a:ext cx="601077" cy="336953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24" name="Rectangle 23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731234" y="3964432"/>
            <a:ext cx="601077" cy="336953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28" name="Rectangle 27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731234" y="4275821"/>
            <a:ext cx="601077" cy="336953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37" name="Rectangle 36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2597238" y="4506571"/>
            <a:ext cx="995034" cy="920559"/>
            <a:chOff x="936574" y="2585780"/>
            <a:chExt cx="1585987" cy="1467284"/>
          </a:xfrm>
        </p:grpSpPr>
        <p:sp>
          <p:nvSpPr>
            <p:cNvPr id="155" name="Freeform 154"/>
            <p:cNvSpPr/>
            <p:nvPr/>
          </p:nvSpPr>
          <p:spPr>
            <a:xfrm>
              <a:off x="1808109" y="2921370"/>
              <a:ext cx="714452" cy="308483"/>
            </a:xfrm>
            <a:custGeom>
              <a:avLst/>
              <a:gdLst>
                <a:gd name="connsiteX0" fmla="*/ 0 w 620235"/>
                <a:gd name="connsiteY0" fmla="*/ 0 h 620235"/>
                <a:gd name="connsiteX1" fmla="*/ 620235 w 620235"/>
                <a:gd name="connsiteY1" fmla="*/ 0 h 620235"/>
                <a:gd name="connsiteX2" fmla="*/ 620235 w 620235"/>
                <a:gd name="connsiteY2" fmla="*/ 620235 h 620235"/>
                <a:gd name="connsiteX3" fmla="*/ 0 w 620235"/>
                <a:gd name="connsiteY3" fmla="*/ 620235 h 620235"/>
                <a:gd name="connsiteX4" fmla="*/ 0 w 620235"/>
                <a:gd name="connsiteY4" fmla="*/ 0 h 6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235" h="620235">
                  <a:moveTo>
                    <a:pt x="0" y="0"/>
                  </a:moveTo>
                  <a:lnTo>
                    <a:pt x="620235" y="0"/>
                  </a:lnTo>
                  <a:lnTo>
                    <a:pt x="620235" y="620235"/>
                  </a:lnTo>
                  <a:lnTo>
                    <a:pt x="0" y="6202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77002" rIns="0" bIns="-337446" numCol="1" spcCol="1270" anchor="t" anchorCtr="0">
              <a:noAutofit/>
            </a:bodyPr>
            <a:lstStyle/>
            <a:p>
              <a:pPr defTabSz="651715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800" kern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Write/Edit</a:t>
              </a:r>
            </a:p>
          </p:txBody>
        </p:sp>
        <p:sp>
          <p:nvSpPr>
            <p:cNvPr id="156" name="Circular Arrow 155"/>
            <p:cNvSpPr/>
            <p:nvPr/>
          </p:nvSpPr>
          <p:spPr>
            <a:xfrm>
              <a:off x="936574" y="2585780"/>
              <a:ext cx="1467284" cy="1467284"/>
            </a:xfrm>
            <a:prstGeom prst="circularArrow">
              <a:avLst>
                <a:gd name="adj1" fmla="val 8243"/>
                <a:gd name="adj2" fmla="val 575638"/>
                <a:gd name="adj3" fmla="val 2966046"/>
                <a:gd name="adj4" fmla="val 50255"/>
                <a:gd name="adj5" fmla="val 961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7" name="Freeform 156"/>
            <p:cNvSpPr/>
            <p:nvPr/>
          </p:nvSpPr>
          <p:spPr>
            <a:xfrm>
              <a:off x="1537859" y="3746620"/>
              <a:ext cx="338897" cy="290986"/>
            </a:xfrm>
            <a:custGeom>
              <a:avLst/>
              <a:gdLst>
                <a:gd name="connsiteX0" fmla="*/ 0 w 620235"/>
                <a:gd name="connsiteY0" fmla="*/ 0 h 620235"/>
                <a:gd name="connsiteX1" fmla="*/ 620235 w 620235"/>
                <a:gd name="connsiteY1" fmla="*/ 0 h 620235"/>
                <a:gd name="connsiteX2" fmla="*/ 620235 w 620235"/>
                <a:gd name="connsiteY2" fmla="*/ 620235 h 620235"/>
                <a:gd name="connsiteX3" fmla="*/ 0 w 620235"/>
                <a:gd name="connsiteY3" fmla="*/ 620235 h 620235"/>
                <a:gd name="connsiteX4" fmla="*/ 0 w 620235"/>
                <a:gd name="connsiteY4" fmla="*/ 0 h 6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235" h="620235">
                  <a:moveTo>
                    <a:pt x="0" y="0"/>
                  </a:moveTo>
                  <a:lnTo>
                    <a:pt x="620235" y="0"/>
                  </a:lnTo>
                  <a:lnTo>
                    <a:pt x="620235" y="620235"/>
                  </a:lnTo>
                  <a:lnTo>
                    <a:pt x="0" y="6202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defTabSz="651715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800" kern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Run</a:t>
              </a:r>
            </a:p>
          </p:txBody>
        </p:sp>
        <p:sp>
          <p:nvSpPr>
            <p:cNvPr id="158" name="Circular Arrow 157"/>
            <p:cNvSpPr/>
            <p:nvPr/>
          </p:nvSpPr>
          <p:spPr>
            <a:xfrm>
              <a:off x="936574" y="2585780"/>
              <a:ext cx="1467284" cy="1467284"/>
            </a:xfrm>
            <a:prstGeom prst="circularArrow">
              <a:avLst>
                <a:gd name="adj1" fmla="val 8243"/>
                <a:gd name="adj2" fmla="val 575638"/>
                <a:gd name="adj3" fmla="val 10174107"/>
                <a:gd name="adj4" fmla="val 7258316"/>
                <a:gd name="adj5" fmla="val 961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9" name="Freeform 158"/>
            <p:cNvSpPr/>
            <p:nvPr/>
          </p:nvSpPr>
          <p:spPr>
            <a:xfrm>
              <a:off x="1059529" y="2990250"/>
              <a:ext cx="526408" cy="217549"/>
            </a:xfrm>
            <a:custGeom>
              <a:avLst/>
              <a:gdLst>
                <a:gd name="connsiteX0" fmla="*/ 0 w 620235"/>
                <a:gd name="connsiteY0" fmla="*/ 0 h 620235"/>
                <a:gd name="connsiteX1" fmla="*/ 620235 w 620235"/>
                <a:gd name="connsiteY1" fmla="*/ 0 h 620235"/>
                <a:gd name="connsiteX2" fmla="*/ 620235 w 620235"/>
                <a:gd name="connsiteY2" fmla="*/ 620235 h 620235"/>
                <a:gd name="connsiteX3" fmla="*/ 0 w 620235"/>
                <a:gd name="connsiteY3" fmla="*/ 620235 h 620235"/>
                <a:gd name="connsiteX4" fmla="*/ 0 w 620235"/>
                <a:gd name="connsiteY4" fmla="*/ 0 h 6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235" h="620235">
                  <a:moveTo>
                    <a:pt x="0" y="0"/>
                  </a:moveTo>
                  <a:lnTo>
                    <a:pt x="620235" y="0"/>
                  </a:lnTo>
                  <a:lnTo>
                    <a:pt x="620235" y="620235"/>
                  </a:lnTo>
                  <a:lnTo>
                    <a:pt x="0" y="6202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defTabSz="651715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800" kern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Debug</a:t>
              </a:r>
            </a:p>
          </p:txBody>
        </p:sp>
        <p:sp>
          <p:nvSpPr>
            <p:cNvPr id="160" name="Circular Arrow 159"/>
            <p:cNvSpPr/>
            <p:nvPr/>
          </p:nvSpPr>
          <p:spPr>
            <a:xfrm>
              <a:off x="936574" y="2585780"/>
              <a:ext cx="1467284" cy="1467284"/>
            </a:xfrm>
            <a:prstGeom prst="circularArrow">
              <a:avLst>
                <a:gd name="adj1" fmla="val 8243"/>
                <a:gd name="adj2" fmla="val 575638"/>
                <a:gd name="adj3" fmla="val 16858767"/>
                <a:gd name="adj4" fmla="val 14965595"/>
                <a:gd name="adj5" fmla="val 961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52" name="Group 51"/>
          <p:cNvGrpSpPr/>
          <p:nvPr/>
        </p:nvGrpSpPr>
        <p:grpSpPr>
          <a:xfrm>
            <a:off x="9945897" y="1292886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53" name="Rectangle 52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0544693" y="1623409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57" name="Rectangle 56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9" name="Freeform 5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945897" y="1949515"/>
            <a:ext cx="586952" cy="329034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61" name="Rectangle 60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62" name="Freeform 6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0544942" y="1952444"/>
            <a:ext cx="586952" cy="329034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65" name="Rectangle 64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0542773" y="1289722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69" name="Rectangle 68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70" name="Freeform 69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9945897" y="1623409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73" name="Rectangle 72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9932410" y="2934857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77" name="Rectangle 76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79" name="Freeform 7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0531208" y="3265382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81" name="Rectangle 80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9932410" y="3591486"/>
            <a:ext cx="586952" cy="329034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85" name="Rectangle 84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86" name="Freeform 85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87" name="Freeform 86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0531456" y="3594416"/>
            <a:ext cx="586952" cy="329034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89" name="Rectangle 88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90" name="Freeform 89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91" name="Freeform 90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0529287" y="2931694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93" name="Rectangle 92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95" name="Freeform 9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9932410" y="3265382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97" name="Rectangle 96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98" name="Freeform 9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9966258" y="4655791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101" name="Rectangle 100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03" name="Freeform 10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0567168" y="5315845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105" name="Rectangle 104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07" name="Freeform 106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9966258" y="5646863"/>
            <a:ext cx="586952" cy="329034"/>
            <a:chOff x="3523102" y="1791568"/>
            <a:chExt cx="6746733" cy="3782104"/>
          </a:xfrm>
          <a:solidFill>
            <a:srgbClr val="C00000"/>
          </a:solidFill>
        </p:grpSpPr>
        <p:sp>
          <p:nvSpPr>
            <p:cNvPr id="109" name="Rectangle 108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10565301" y="5649794"/>
            <a:ext cx="586952" cy="329034"/>
            <a:chOff x="3523102" y="1791568"/>
            <a:chExt cx="6746733" cy="3782104"/>
          </a:xfrm>
          <a:solidFill>
            <a:srgbClr val="FFC000"/>
          </a:solidFill>
        </p:grpSpPr>
        <p:sp>
          <p:nvSpPr>
            <p:cNvPr id="113" name="Rectangle 112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14" name="Freeform 113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15" name="Freeform 114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10563133" y="4652629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117" name="Rectangle 116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18" name="Freeform 117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19" name="Freeform 118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9968370" y="5315845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121" name="Rectangle 120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22" name="Freeform 121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23" name="Freeform 122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0567168" y="4984827"/>
            <a:ext cx="586952" cy="329034"/>
            <a:chOff x="3523102" y="1791568"/>
            <a:chExt cx="6746733" cy="3782104"/>
          </a:xfrm>
          <a:solidFill>
            <a:srgbClr val="002060"/>
          </a:solidFill>
        </p:grpSpPr>
        <p:sp>
          <p:nvSpPr>
            <p:cNvPr id="130" name="Rectangle 129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32" name="Freeform 131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9965814" y="4986321"/>
            <a:ext cx="586952" cy="329034"/>
            <a:chOff x="3523102" y="1791568"/>
            <a:chExt cx="6746733" cy="3782104"/>
          </a:xfrm>
          <a:solidFill>
            <a:srgbClr val="00B050"/>
          </a:solidFill>
        </p:grpSpPr>
        <p:sp>
          <p:nvSpPr>
            <p:cNvPr id="134" name="Rectangle 133"/>
            <p:cNvSpPr/>
            <p:nvPr/>
          </p:nvSpPr>
          <p:spPr>
            <a:xfrm>
              <a:off x="3757139" y="2148421"/>
              <a:ext cx="6278658" cy="3068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35" name="Freeform 134"/>
            <p:cNvSpPr/>
            <p:nvPr/>
          </p:nvSpPr>
          <p:spPr>
            <a:xfrm>
              <a:off x="3523102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36" name="Freeform 135"/>
            <p:cNvSpPr/>
            <p:nvPr/>
          </p:nvSpPr>
          <p:spPr>
            <a:xfrm flipH="1">
              <a:off x="9715928" y="1791568"/>
              <a:ext cx="553907" cy="3782104"/>
            </a:xfrm>
            <a:custGeom>
              <a:avLst/>
              <a:gdLst>
                <a:gd name="connsiteX0" fmla="*/ 104335 w 553907"/>
                <a:gd name="connsiteY0" fmla="*/ 0 h 3782104"/>
                <a:gd name="connsiteX1" fmla="*/ 553907 w 553907"/>
                <a:gd name="connsiteY1" fmla="*/ 0 h 3782104"/>
                <a:gd name="connsiteX2" fmla="*/ 553907 w 553907"/>
                <a:gd name="connsiteY2" fmla="*/ 285720 h 3782104"/>
                <a:gd name="connsiteX3" fmla="*/ 156511 w 553907"/>
                <a:gd name="connsiteY3" fmla="*/ 285720 h 3782104"/>
                <a:gd name="connsiteX4" fmla="*/ 156511 w 553907"/>
                <a:gd name="connsiteY4" fmla="*/ 3496384 h 3782104"/>
                <a:gd name="connsiteX5" fmla="*/ 553907 w 553907"/>
                <a:gd name="connsiteY5" fmla="*/ 3496384 h 3782104"/>
                <a:gd name="connsiteX6" fmla="*/ 553907 w 553907"/>
                <a:gd name="connsiteY6" fmla="*/ 3782104 h 3782104"/>
                <a:gd name="connsiteX7" fmla="*/ 104335 w 553907"/>
                <a:gd name="connsiteY7" fmla="*/ 3782104 h 3782104"/>
                <a:gd name="connsiteX8" fmla="*/ 104335 w 553907"/>
                <a:gd name="connsiteY8" fmla="*/ 3610684 h 3782104"/>
                <a:gd name="connsiteX9" fmla="*/ 0 w 553907"/>
                <a:gd name="connsiteY9" fmla="*/ 3610684 h 3782104"/>
                <a:gd name="connsiteX10" fmla="*/ 0 w 553907"/>
                <a:gd name="connsiteY10" fmla="*/ 175571 h 3782104"/>
                <a:gd name="connsiteX11" fmla="*/ 104335 w 553907"/>
                <a:gd name="connsiteY11" fmla="*/ 175571 h 378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907" h="3782104">
                  <a:moveTo>
                    <a:pt x="104335" y="0"/>
                  </a:moveTo>
                  <a:lnTo>
                    <a:pt x="553907" y="0"/>
                  </a:lnTo>
                  <a:lnTo>
                    <a:pt x="553907" y="285720"/>
                  </a:lnTo>
                  <a:lnTo>
                    <a:pt x="156511" y="285720"/>
                  </a:lnTo>
                  <a:lnTo>
                    <a:pt x="156511" y="3496384"/>
                  </a:lnTo>
                  <a:lnTo>
                    <a:pt x="553907" y="3496384"/>
                  </a:lnTo>
                  <a:lnTo>
                    <a:pt x="553907" y="3782104"/>
                  </a:lnTo>
                  <a:lnTo>
                    <a:pt x="104335" y="3782104"/>
                  </a:lnTo>
                  <a:lnTo>
                    <a:pt x="104335" y="3610684"/>
                  </a:lnTo>
                  <a:lnTo>
                    <a:pt x="0" y="3610684"/>
                  </a:lnTo>
                  <a:lnTo>
                    <a:pt x="0" y="175571"/>
                  </a:lnTo>
                  <a:lnTo>
                    <a:pt x="104335" y="1755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1767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7419546" y="1707065"/>
            <a:ext cx="544346" cy="544346"/>
            <a:chOff x="4609893" y="2672003"/>
            <a:chExt cx="472198" cy="472198"/>
          </a:xfrm>
        </p:grpSpPr>
        <p:sp>
          <p:nvSpPr>
            <p:cNvPr id="212" name="Rectangle 211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pic>
          <p:nvPicPr>
            <p:cNvPr id="213" name="Picture 2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pic>
        <p:nvPicPr>
          <p:cNvPr id="1028" name="Picture 4" descr="https://zapier.cachefly.net/storage/services/59152a3a91bfe0ddd2fc9b978448593a.128x128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1064761" y="1333505"/>
            <a:ext cx="399596" cy="37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369764" y="1276645"/>
            <a:ext cx="4238318" cy="459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791" hangingPunct="0"/>
            <a:r>
              <a:rPr lang="en-US" sz="2400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Visual Studio Team Services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1220392" y="1692372"/>
            <a:ext cx="3148900" cy="993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25" indent="-228525" defTabSz="1218791" hangingPunct="0">
              <a:buFont typeface="Arial" panose="020B0604020202020204" pitchFamily="34" charset="0"/>
              <a:buChar char="•"/>
            </a:pP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Source Code Control</a:t>
            </a:r>
          </a:p>
          <a:p>
            <a:pPr marL="228525" indent="-228525" defTabSz="1218791" hangingPunct="0">
              <a:buFont typeface="Arial" panose="020B0604020202020204" pitchFamily="34" charset="0"/>
              <a:buChar char="•"/>
            </a:pP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Build </a:t>
            </a:r>
          </a:p>
          <a:p>
            <a:pPr marL="228525" indent="-228525" defTabSz="1218791" hangingPunct="0">
              <a:buFont typeface="Arial" panose="020B0604020202020204" pitchFamily="34" charset="0"/>
              <a:buChar char="•"/>
            </a:pP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Continuous Integration</a:t>
            </a:r>
          </a:p>
          <a:p>
            <a:pPr marL="228525" indent="-228525" defTabSz="1218791" hangingPunct="0">
              <a:buFont typeface="Arial" panose="020B0604020202020204" pitchFamily="34" charset="0"/>
              <a:buChar char="•"/>
            </a:pP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3</a:t>
            </a:r>
            <a:r>
              <a:rPr lang="en-US" sz="1467" kern="0" baseline="300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rd</a:t>
            </a: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 Party Integration:</a:t>
            </a:r>
          </a:p>
        </p:txBody>
      </p:sp>
      <p:pic>
        <p:nvPicPr>
          <p:cNvPr id="1032" name="Picture 8" descr="http://git-scm.com/images/logos/1color-orange-lightbg@2x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727" y="2752833"/>
            <a:ext cx="1019005" cy="34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iki.jenkins-ci.org/download/attachments/2916393/logo-title.png?version=1&amp;modificationDate=13027539470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752" y="2723992"/>
            <a:ext cx="1257079" cy="40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unixstickers.com/image/cache/data/stickers/docker/Docker-logo-and-type.sh-340x340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63756" y="2738917"/>
            <a:ext cx="1504457" cy="37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3" name="Rectangle 202"/>
          <p:cNvSpPr/>
          <p:nvPr/>
        </p:nvSpPr>
        <p:spPr>
          <a:xfrm>
            <a:off x="5698180" y="3158143"/>
            <a:ext cx="2712742" cy="336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791" hangingPunct="0"/>
            <a:r>
              <a:rPr lang="en-US" sz="1600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VSTS Build Agents w/ Docker</a:t>
            </a:r>
          </a:p>
        </p:txBody>
      </p:sp>
      <p:pic>
        <p:nvPicPr>
          <p:cNvPr id="1042" name="Picture 18" descr="http://www.jcallaghan.com/wp-content/uploads/windows-azure1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99157" y="136564"/>
            <a:ext cx="2304236" cy="37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Rectangle 221"/>
          <p:cNvSpPr/>
          <p:nvPr/>
        </p:nvSpPr>
        <p:spPr>
          <a:xfrm>
            <a:off x="6006789" y="430556"/>
            <a:ext cx="3745776" cy="736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25" indent="-228525" defTabSz="1218791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VM Scale Sets</a:t>
            </a:r>
          </a:p>
          <a:p>
            <a:pPr marL="228525" indent="-228525" defTabSz="1218791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Azure Container Service</a:t>
            </a:r>
          </a:p>
          <a:p>
            <a:pPr marL="228525" indent="-228525" defTabSz="1218791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Azure Hosted Docker Private  Registry</a:t>
            </a:r>
          </a:p>
        </p:txBody>
      </p:sp>
      <p:grpSp>
        <p:nvGrpSpPr>
          <p:cNvPr id="223" name="Group 222"/>
          <p:cNvGrpSpPr/>
          <p:nvPr/>
        </p:nvGrpSpPr>
        <p:grpSpPr>
          <a:xfrm>
            <a:off x="11342772" y="1283884"/>
            <a:ext cx="550669" cy="550669"/>
            <a:chOff x="4609893" y="2672003"/>
            <a:chExt cx="472198" cy="472198"/>
          </a:xfrm>
        </p:grpSpPr>
        <p:sp>
          <p:nvSpPr>
            <p:cNvPr id="224" name="Rectangle 223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pic>
          <p:nvPicPr>
            <p:cNvPr id="225" name="Picture 2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sp>
        <p:nvSpPr>
          <p:cNvPr id="226" name="Rectangle 225"/>
          <p:cNvSpPr/>
          <p:nvPr/>
        </p:nvSpPr>
        <p:spPr>
          <a:xfrm>
            <a:off x="6182871" y="2450739"/>
            <a:ext cx="3567846" cy="588971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defTabSz="1218791" hangingPunct="0"/>
            <a:r>
              <a:rPr lang="en-US" sz="1866" b="1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Azure Container Service</a:t>
            </a:r>
          </a:p>
        </p:txBody>
      </p:sp>
      <p:grpSp>
        <p:nvGrpSpPr>
          <p:cNvPr id="228" name="Group 227"/>
          <p:cNvGrpSpPr/>
          <p:nvPr/>
        </p:nvGrpSpPr>
        <p:grpSpPr>
          <a:xfrm>
            <a:off x="11342772" y="2898258"/>
            <a:ext cx="550669" cy="550669"/>
            <a:chOff x="4609893" y="2672003"/>
            <a:chExt cx="472198" cy="472198"/>
          </a:xfrm>
        </p:grpSpPr>
        <p:sp>
          <p:nvSpPr>
            <p:cNvPr id="229" name="Rectangle 228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pic>
          <p:nvPicPr>
            <p:cNvPr id="230" name="Picture 2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grpSp>
        <p:nvGrpSpPr>
          <p:cNvPr id="231" name="Group 230"/>
          <p:cNvGrpSpPr/>
          <p:nvPr/>
        </p:nvGrpSpPr>
        <p:grpSpPr>
          <a:xfrm>
            <a:off x="11342772" y="4657792"/>
            <a:ext cx="550669" cy="550669"/>
            <a:chOff x="4609893" y="2672003"/>
            <a:chExt cx="472198" cy="472198"/>
          </a:xfrm>
        </p:grpSpPr>
        <p:sp>
          <p:nvSpPr>
            <p:cNvPr id="232" name="Rectangle 231"/>
            <p:cNvSpPr/>
            <p:nvPr/>
          </p:nvSpPr>
          <p:spPr>
            <a:xfrm>
              <a:off x="4624257" y="2699110"/>
              <a:ext cx="417984" cy="417984"/>
            </a:xfrm>
            <a:prstGeom prst="rect">
              <a:avLst/>
            </a:prstGeom>
            <a:solidFill>
              <a:srgbClr val="22B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791" hangingPunct="0"/>
              <a:endParaRPr lang="en-US" sz="2400" kern="0">
                <a:solidFill>
                  <a:sysClr val="windowText" lastClr="000000"/>
                </a:solidFill>
                <a:latin typeface="Calibri"/>
                <a:cs typeface="Calibri"/>
                <a:sym typeface="Calibri"/>
              </a:endParaRPr>
            </a:p>
          </p:txBody>
        </p:sp>
        <p:pic>
          <p:nvPicPr>
            <p:cNvPr id="233" name="Picture 2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893" y="2672003"/>
              <a:ext cx="472198" cy="472198"/>
            </a:xfrm>
            <a:prstGeom prst="rect">
              <a:avLst/>
            </a:prstGeom>
          </p:spPr>
        </p:pic>
      </p:grpSp>
      <p:pic>
        <p:nvPicPr>
          <p:cNvPr id="235" name="Picture 4" descr="https://zapier.cachefly.net/storage/services/59152a3a91bfe0ddd2fc9b978448593a.128x128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121119" y="3710446"/>
            <a:ext cx="299602" cy="27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6" name="Rectangle 235"/>
          <p:cNvSpPr/>
          <p:nvPr/>
        </p:nvSpPr>
        <p:spPr>
          <a:xfrm>
            <a:off x="306443" y="3669200"/>
            <a:ext cx="4238318" cy="336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791" hangingPunct="0"/>
            <a:r>
              <a:rPr lang="en-US" sz="1600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Visual Studio</a:t>
            </a:r>
          </a:p>
        </p:txBody>
      </p:sp>
      <p:pic>
        <p:nvPicPr>
          <p:cNvPr id="239" name="Picture 14" descr="http://www.unixstickers.com/image/cache/data/stickers/docker/Docker-logo-and-type.sh-340x340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6326" y="5126143"/>
            <a:ext cx="1128327" cy="28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1" name="Rectangle 240"/>
          <p:cNvSpPr/>
          <p:nvPr/>
        </p:nvSpPr>
        <p:spPr>
          <a:xfrm>
            <a:off x="1322156" y="5928096"/>
            <a:ext cx="3148900" cy="541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25" indent="-228525" defTabSz="1218791" hangingPunct="0">
              <a:buFont typeface="Arial" panose="020B0604020202020204" pitchFamily="34" charset="0"/>
              <a:buChar char="•"/>
            </a:pP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Docker Language Services</a:t>
            </a:r>
          </a:p>
          <a:p>
            <a:pPr marL="228525" indent="-228525" defTabSz="1218791" hangingPunct="0">
              <a:buFont typeface="Arial" panose="020B0604020202020204" pitchFamily="34" charset="0"/>
              <a:buChar char="•"/>
            </a:pP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Docker Scaffolding w/</a:t>
            </a:r>
            <a:r>
              <a:rPr lang="en-US" sz="1467" kern="0" dirty="0" err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yo</a:t>
            </a:r>
            <a:r>
              <a:rPr lang="en-US" sz="14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 docker</a:t>
            </a:r>
          </a:p>
        </p:txBody>
      </p:sp>
      <p:pic>
        <p:nvPicPr>
          <p:cNvPr id="1048" name="Picture 24" descr="http://upload.wikimedia.org/wikipedia/commons/7/79/Docker_(container_engine)_log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29" y="160195"/>
            <a:ext cx="1186177" cy="28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6" name="Rectangle 2055"/>
          <p:cNvSpPr/>
          <p:nvPr/>
        </p:nvSpPr>
        <p:spPr>
          <a:xfrm>
            <a:off x="2219606" y="100283"/>
            <a:ext cx="1559234" cy="377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791" hangingPunct="0"/>
            <a:r>
              <a:rPr lang="en-US" sz="1866" kern="0" dirty="0">
                <a:solidFill>
                  <a:srgbClr val="3B5059"/>
                </a:solidFill>
                <a:latin typeface="Calibri"/>
                <a:cs typeface="Calibri"/>
                <a:sym typeface="Calibri"/>
              </a:rPr>
              <a:t>public registry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1497052" y="583480"/>
            <a:ext cx="481849" cy="481849"/>
          </a:xfrm>
          <a:prstGeom prst="rect">
            <a:avLst/>
          </a:prstGeom>
          <a:solidFill>
            <a:srgbClr val="22B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 hangingPunct="0"/>
            <a:endParaRPr lang="en-US" sz="2400" kern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1050" name="Picture 26" descr="http://www.andrewkeir.com/wp-content/uploads/windows-8-logo-excerpt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70184" y="665004"/>
            <a:ext cx="335583" cy="31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8" name="Rectangle 247"/>
          <p:cNvSpPr/>
          <p:nvPr/>
        </p:nvSpPr>
        <p:spPr>
          <a:xfrm>
            <a:off x="2027935" y="580299"/>
            <a:ext cx="481849" cy="481849"/>
          </a:xfrm>
          <a:prstGeom prst="rect">
            <a:avLst/>
          </a:prstGeom>
          <a:solidFill>
            <a:srgbClr val="22B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91" hangingPunct="0"/>
            <a:endParaRPr lang="en-US" sz="2400" kern="0">
              <a:solidFill>
                <a:sysClr val="windowText" lastClr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058" name="Rectangle 2057"/>
          <p:cNvSpPr/>
          <p:nvPr/>
        </p:nvSpPr>
        <p:spPr>
          <a:xfrm>
            <a:off x="1999605" y="702172"/>
            <a:ext cx="528336" cy="193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791" hangingPunct="0"/>
            <a:r>
              <a:rPr lang="en-US" sz="667" b="1" kern="0" dirty="0">
                <a:solidFill>
                  <a:srgbClr val="FFFFFF"/>
                </a:solidFill>
                <a:latin typeface="wf_segoe-ui_light"/>
                <a:cs typeface="Calibri"/>
                <a:sym typeface="Calibri"/>
              </a:rPr>
              <a:t>.NET Core</a:t>
            </a:r>
          </a:p>
        </p:txBody>
      </p:sp>
      <p:pic>
        <p:nvPicPr>
          <p:cNvPr id="2059" name="Picture 205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111" y="666265"/>
            <a:ext cx="256341" cy="300944"/>
          </a:xfrm>
          <a:prstGeom prst="rect">
            <a:avLst/>
          </a:prstGeom>
        </p:spPr>
      </p:pic>
      <p:pic>
        <p:nvPicPr>
          <p:cNvPr id="2060" name="Picture 205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75" y="6473496"/>
            <a:ext cx="649274" cy="388183"/>
          </a:xfrm>
          <a:prstGeom prst="rect">
            <a:avLst/>
          </a:prstGeom>
        </p:spPr>
      </p:pic>
      <p:sp>
        <p:nvSpPr>
          <p:cNvPr id="227" name="Rectangle 226"/>
          <p:cNvSpPr/>
          <p:nvPr/>
        </p:nvSpPr>
        <p:spPr>
          <a:xfrm rot="16200000">
            <a:off x="6993422" y="3399071"/>
            <a:ext cx="4955753" cy="588971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defTabSz="1218791" hangingPunct="0"/>
            <a:r>
              <a:rPr lang="en-US" sz="1067" kern="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Orchestration &amp; Scheduling  - Marathon / Docker Swarm</a:t>
            </a:r>
          </a:p>
        </p:txBody>
      </p:sp>
      <p:pic>
        <p:nvPicPr>
          <p:cNvPr id="1026" name="Picture 2" descr="https://raw.githubusercontent.com/docker/swarm/master/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5" t="3497" r="34264" b="3163"/>
          <a:stretch/>
        </p:blipFill>
        <p:spPr bwMode="auto">
          <a:xfrm>
            <a:off x="9305549" y="2062811"/>
            <a:ext cx="321901" cy="43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83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1200834" y="289957"/>
            <a:ext cx="10460609" cy="899537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5882" b="1" spc="-100" dirty="0">
                <a:solidFill>
                  <a:srgbClr val="9B4F96"/>
                </a:solidFill>
              </a:rPr>
              <a:t>Visual Studio Docker Tools</a:t>
            </a: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270066" y="1701053"/>
            <a:ext cx="7169893" cy="2018548"/>
          </a:xfrm>
        </p:spPr>
        <p:txBody>
          <a:bodyPr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498" indent="-609498" defTabSz="914367"/>
            <a:r>
              <a:rPr lang="en-US" sz="3200" dirty="0"/>
              <a:t>Run, Debug, Test Web &amp; Console apps in docker containers</a:t>
            </a:r>
          </a:p>
          <a:p>
            <a:pPr marL="761872" lvl="1" indent="-152375" defTabSz="914367"/>
            <a:r>
              <a:rPr lang="en-US" sz="1467" i="1" dirty="0"/>
              <a:t>Linux today, Windows Server &amp; Nano Server coming soon</a:t>
            </a:r>
          </a:p>
          <a:p>
            <a:pPr marL="609498" indent="-609498" defTabSz="914367"/>
            <a:r>
              <a:rPr lang="en-US" sz="3200" dirty="0"/>
              <a:t>F5 Debugging</a:t>
            </a:r>
          </a:p>
          <a:p>
            <a:pPr marL="609498" indent="-609498" defTabSz="914367"/>
            <a:r>
              <a:rPr lang="en-US" sz="3200" dirty="0"/>
              <a:t>Edit &amp; Refresh of code</a:t>
            </a:r>
          </a:p>
          <a:p>
            <a:pPr marL="609498" indent="-609498" defTabSz="914367"/>
            <a:r>
              <a:rPr lang="en-US" sz="3200" dirty="0"/>
              <a:t>Scaffolds docker assets</a:t>
            </a:r>
          </a:p>
          <a:p>
            <a:pPr marL="761872" lvl="1" indent="-224329" defTabSz="914367">
              <a:tabLst>
                <a:tab pos="1218996" algn="l"/>
              </a:tabLst>
            </a:pPr>
            <a:r>
              <a:rPr lang="en-US" sz="1866" dirty="0"/>
              <a:t>Dockerfile, docker-</a:t>
            </a:r>
            <a:r>
              <a:rPr lang="en-US" sz="1866" dirty="0" err="1"/>
              <a:t>compose.yml</a:t>
            </a:r>
            <a:endParaRPr lang="en-US" sz="1866" dirty="0"/>
          </a:p>
        </p:txBody>
      </p:sp>
      <p:grpSp>
        <p:nvGrpSpPr>
          <p:cNvPr id="16" name="Group 15"/>
          <p:cNvGrpSpPr/>
          <p:nvPr/>
        </p:nvGrpSpPr>
        <p:grpSpPr>
          <a:xfrm rot="446270">
            <a:off x="6505923" y="4904306"/>
            <a:ext cx="3326512" cy="1536283"/>
            <a:chOff x="3779912" y="3698066"/>
            <a:chExt cx="2495238" cy="115237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79912" y="3931627"/>
              <a:ext cx="2495238" cy="9188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4674" y="3698066"/>
              <a:ext cx="790476" cy="2571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9" name="TextBox 18"/>
          <p:cNvSpPr txBox="1"/>
          <p:nvPr/>
        </p:nvSpPr>
        <p:spPr>
          <a:xfrm>
            <a:off x="2928097" y="6371970"/>
            <a:ext cx="4031876" cy="459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/>
            <a:r>
              <a:rPr lang="en-US" sz="2400" kern="0" dirty="0">
                <a:solidFill>
                  <a:sysClr val="windowText" lastClr="000000"/>
                </a:solidFill>
                <a:hlinkClick r:id="rId4"/>
              </a:rPr>
              <a:t>aka.ms/</a:t>
            </a:r>
            <a:r>
              <a:rPr lang="en-US" sz="2400" kern="0" dirty="0" err="1">
                <a:solidFill>
                  <a:sysClr val="windowText" lastClr="000000"/>
                </a:solidFill>
                <a:hlinkClick r:id="rId4"/>
              </a:rPr>
              <a:t>DockerToolsForVS</a:t>
            </a:r>
            <a:endParaRPr lang="en-US" sz="2400" kern="0" dirty="0">
              <a:solidFill>
                <a:sysClr val="windowText" lastClr="00000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19583" t="6961" r="36613" b="43001"/>
          <a:stretch/>
        </p:blipFill>
        <p:spPr>
          <a:xfrm rot="203434">
            <a:off x="6865104" y="1396437"/>
            <a:ext cx="5339823" cy="3431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l="1806" t="9549" r="66538" b="68871"/>
          <a:stretch/>
        </p:blipFill>
        <p:spPr>
          <a:xfrm>
            <a:off x="3155576" y="5214480"/>
            <a:ext cx="2476798" cy="915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/>
          <a:srcRect l="1823" t="9306" r="69687" b="66800"/>
          <a:stretch/>
        </p:blipFill>
        <p:spPr>
          <a:xfrm rot="21288654">
            <a:off x="268855" y="5302528"/>
            <a:ext cx="2394708" cy="1129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4" descr="https://zapier.cachefly.net/storage/services/59152a3a91bfe0ddd2fc9b978448593a.128x128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232418" y="289957"/>
            <a:ext cx="970299" cy="90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96555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Tools for Visual Studio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3023997"/>
            <a:ext cx="1727200" cy="10731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1" y="1725291"/>
            <a:ext cx="2730500" cy="3403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26401" y="3022600"/>
            <a:ext cx="2730500" cy="185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99201" y="3452324"/>
            <a:ext cx="1727200" cy="185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116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1637" y="199196"/>
            <a:ext cx="10514108" cy="1325376"/>
          </a:xfrm>
        </p:spPr>
        <p:txBody>
          <a:bodyPr>
            <a:normAutofit/>
          </a:bodyPr>
          <a:lstStyle/>
          <a:p>
            <a:r>
              <a:rPr lang="en-US" sz="6599" dirty="0"/>
              <a:t>Visual Studio Code</a:t>
            </a:r>
          </a:p>
        </p:txBody>
      </p:sp>
      <p:pic>
        <p:nvPicPr>
          <p:cNvPr id="7" name="Picture 6" descr="vs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48" y="311381"/>
            <a:ext cx="1101009" cy="11010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852"/>
            <a:ext cx="5181600" cy="7241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7187023" y="1753631"/>
            <a:ext cx="5050005" cy="3800999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2200" dirty="0"/>
              <a:t>OS X, Linux, Windows</a:t>
            </a:r>
          </a:p>
          <a:p>
            <a:r>
              <a:rPr lang="en-US" sz="2200" dirty="0"/>
              <a:t>Lightweight, keyboard focused</a:t>
            </a:r>
          </a:p>
          <a:p>
            <a:r>
              <a:rPr lang="en-US" sz="2200" dirty="0"/>
              <a:t>IntelliSense, </a:t>
            </a:r>
            <a:r>
              <a:rPr lang="en-US" sz="2200" dirty="0" err="1"/>
              <a:t>GoTo</a:t>
            </a:r>
            <a:r>
              <a:rPr lang="en-US" sz="2200" dirty="0"/>
              <a:t> Def, refactoring</a:t>
            </a:r>
          </a:p>
          <a:p>
            <a:r>
              <a:rPr lang="en-US" sz="2200" dirty="0" err="1"/>
              <a:t>Git</a:t>
            </a:r>
            <a:r>
              <a:rPr lang="en-US" sz="2200" dirty="0"/>
              <a:t> SCC integration</a:t>
            </a:r>
          </a:p>
          <a:p>
            <a:r>
              <a:rPr lang="en-US" sz="2200" dirty="0"/>
              <a:t>Extensible platform</a:t>
            </a:r>
          </a:p>
          <a:p>
            <a:r>
              <a:rPr lang="en-US" sz="2200" b="1" dirty="0"/>
              <a:t>Docker Asset Editing - extension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2850" y="6232890"/>
            <a:ext cx="3390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prstClr val="black"/>
                </a:solidFill>
                <a:latin typeface="Arial" pitchFamily="-72" charset="0"/>
                <a:ea typeface="ＭＳ Ｐゴシック" pitchFamily="-72" charset="-128"/>
                <a:hlinkClick r:id="rId3"/>
              </a:rPr>
              <a:t>aka.ms/VSCode</a:t>
            </a:r>
            <a:r>
              <a:rPr lang="en-US" sz="2800" dirty="0">
                <a:solidFill>
                  <a:prstClr val="black"/>
                </a:solidFill>
                <a:latin typeface="Arial" pitchFamily="-72" charset="0"/>
                <a:ea typeface="ＭＳ Ｐゴシック" pitchFamily="-72" charset="-128"/>
              </a:rPr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61" y="1412390"/>
            <a:ext cx="6441063" cy="46792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55840" y="6232890"/>
            <a:ext cx="543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prstClr val="black"/>
                </a:solidFill>
                <a:latin typeface="Arial" pitchFamily="-72" charset="0"/>
                <a:ea typeface="ＭＳ Ｐゴシック" pitchFamily="-72" charset="-128"/>
                <a:hlinkClick r:id="rId5"/>
              </a:rPr>
              <a:t>aka.ms/</a:t>
            </a:r>
            <a:r>
              <a:rPr lang="en-US" sz="2800" dirty="0" err="1">
                <a:solidFill>
                  <a:prstClr val="black"/>
                </a:solidFill>
                <a:latin typeface="Arial" pitchFamily="-72" charset="0"/>
                <a:ea typeface="ＭＳ Ｐゴシック" pitchFamily="-72" charset="-128"/>
                <a:hlinkClick r:id="rId5"/>
              </a:rPr>
              <a:t>DockerToolsForVSCode</a:t>
            </a:r>
            <a:r>
              <a:rPr lang="en-US" sz="2800" dirty="0">
                <a:solidFill>
                  <a:prstClr val="black"/>
                </a:solidFill>
                <a:latin typeface="Arial" pitchFamily="-72" charset="0"/>
                <a:ea typeface="ＭＳ Ｐゴシック" pitchFamily="-72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862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810358"/>
          </a:xfrm>
        </p:spPr>
        <p:txBody>
          <a:bodyPr/>
          <a:lstStyle/>
          <a:p>
            <a:r>
              <a:rPr lang="en-US" dirty="0"/>
              <a:t>Amortizing Costs</a:t>
            </a:r>
            <a:br>
              <a:rPr lang="en-US" dirty="0"/>
            </a:br>
            <a:r>
              <a:rPr lang="en-US" sz="4705" dirty="0"/>
              <a:t>An evolution, revolution, or circle of service?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91628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OS Targeting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241" y="1189178"/>
            <a:ext cx="11653521" cy="3117072"/>
          </a:xfrm>
        </p:spPr>
        <p:txBody>
          <a:bodyPr/>
          <a:lstStyle/>
          <a:p>
            <a:r>
              <a:rPr lang="en-US" dirty="0"/>
              <a:t>Docker Containers == Single Processes</a:t>
            </a:r>
          </a:p>
          <a:p>
            <a:r>
              <a:rPr lang="en-US" dirty="0"/>
              <a:t>Multiple Websites/Services = multiple containers</a:t>
            </a:r>
          </a:p>
          <a:p>
            <a:pPr lvl="1"/>
            <a:r>
              <a:rPr lang="en-US" dirty="0"/>
              <a:t>…microservices</a:t>
            </a:r>
          </a:p>
          <a:p>
            <a:r>
              <a:rPr lang="en-US" dirty="0"/>
              <a:t>Target the optimized OS for the service/framework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221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Notched Right 12"/>
          <p:cNvSpPr/>
          <p:nvPr/>
        </p:nvSpPr>
        <p:spPr bwMode="auto">
          <a:xfrm>
            <a:off x="3608186" y="1919515"/>
            <a:ext cx="2826326" cy="1151246"/>
          </a:xfrm>
          <a:prstGeom prst="notched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4" name="Arrow: Notched Right 13"/>
          <p:cNvSpPr/>
          <p:nvPr/>
        </p:nvSpPr>
        <p:spPr bwMode="auto">
          <a:xfrm>
            <a:off x="3608186" y="3582060"/>
            <a:ext cx="2826326" cy="1151246"/>
          </a:xfrm>
          <a:prstGeom prst="notched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5" name="Arrow: Notched Right 14"/>
          <p:cNvSpPr/>
          <p:nvPr/>
        </p:nvSpPr>
        <p:spPr bwMode="auto">
          <a:xfrm>
            <a:off x="3608186" y="5244605"/>
            <a:ext cx="2826326" cy="1151246"/>
          </a:xfrm>
          <a:prstGeom prst="notched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.NET OS Targeting w/Containers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69240" y="1843974"/>
            <a:ext cx="3338946" cy="1302328"/>
          </a:xfrm>
          <a:prstGeom prst="rect">
            <a:avLst/>
          </a:prstGeom>
          <a:solidFill>
            <a:srgbClr val="002060"/>
          </a:solidFill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/>
                </a:solidFill>
              </a:rPr>
              <a:t>.NET Full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Framework 3.5-4.6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69240" y="3506518"/>
            <a:ext cx="3338946" cy="2964873"/>
          </a:xfrm>
          <a:prstGeom prst="rect">
            <a:avLst/>
          </a:prstGeom>
          <a:solidFill>
            <a:srgbClr val="002060"/>
          </a:solidFill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/>
                </a:solidFill>
              </a:rPr>
              <a:t>.NET Core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434512" y="1843974"/>
            <a:ext cx="3338946" cy="13023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Windows Server Core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434512" y="3506519"/>
            <a:ext cx="3338946" cy="13023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Nano Server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434512" y="5169064"/>
            <a:ext cx="3338946" cy="13023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ysClr val="windowText" lastClr="000000"/>
                </a:solidFill>
              </a:rPr>
              <a:t>Linux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9773458" y="1843974"/>
            <a:ext cx="2151622" cy="13023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Compatible with existing apps</a:t>
            </a:r>
          </a:p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Larger Image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9773458" y="3506519"/>
            <a:ext cx="2151622" cy="13023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Cloud Optimized, Container OS</a:t>
            </a:r>
          </a:p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Smaller, Faster Start Times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9773458" y="5169064"/>
            <a:ext cx="2151622" cy="13023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Linux Distros</a:t>
            </a:r>
          </a:p>
        </p:txBody>
      </p:sp>
    </p:spTree>
    <p:extLst>
      <p:ext uri="{BB962C8B-B14F-4D97-AF65-F5344CB8AC3E}">
        <p14:creationId xmlns:p14="http://schemas.microsoft.com/office/powerpoint/2010/main" val="422569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>
            <a:spLocks/>
          </p:cNvSpPr>
          <p:nvPr/>
        </p:nvSpPr>
        <p:spPr>
          <a:xfrm>
            <a:off x="269241" y="289957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4705" spc="-1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CIRCA 1980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3269212" y="285288"/>
            <a:ext cx="6412941" cy="742246"/>
          </a:xfrm>
          <a:prstGeom prst="rect">
            <a:avLst/>
          </a:prstGeom>
        </p:spPr>
        <p:txBody>
          <a:bodyPr/>
          <a:lstStyle/>
          <a:p>
            <a:pPr defTabSz="914367">
              <a:lnSpc>
                <a:spcPct val="90000"/>
              </a:lnSpc>
              <a:spcBef>
                <a:spcPct val="0"/>
              </a:spcBef>
            </a:pP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– Mainframes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89770" y="1378322"/>
            <a:ext cx="9681772" cy="5157524"/>
            <a:chOff x="1417637" y="1405463"/>
            <a:chExt cx="9875912" cy="5260943"/>
          </a:xfrm>
        </p:grpSpPr>
        <p:sp>
          <p:nvSpPr>
            <p:cNvPr id="2" name="Rectangle 1"/>
            <p:cNvSpPr/>
            <p:nvPr/>
          </p:nvSpPr>
          <p:spPr bwMode="auto">
            <a:xfrm>
              <a:off x="1417637" y="1405463"/>
              <a:ext cx="9875912" cy="526094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1570037" y="1554294"/>
              <a:ext cx="9571112" cy="49387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1722437" y="1668671"/>
              <a:ext cx="1752600" cy="4709965"/>
            </a:xfrm>
            <a:prstGeom prst="rect">
              <a:avLst/>
            </a:prstGeom>
            <a:solidFill>
              <a:srgbClr val="579985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3595623" y="1668671"/>
              <a:ext cx="1752600" cy="4709965"/>
            </a:xfrm>
            <a:prstGeom prst="rect">
              <a:avLst/>
            </a:prstGeom>
            <a:solidFill>
              <a:srgbClr val="579985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5468809" y="1668671"/>
              <a:ext cx="1752600" cy="4709965"/>
            </a:xfrm>
            <a:prstGeom prst="rect">
              <a:avLst/>
            </a:prstGeom>
            <a:solidFill>
              <a:srgbClr val="579985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7341995" y="1668671"/>
              <a:ext cx="1752600" cy="4709965"/>
            </a:xfrm>
            <a:prstGeom prst="rect">
              <a:avLst/>
            </a:prstGeom>
            <a:solidFill>
              <a:srgbClr val="579985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42" name="Rectangle 141"/>
            <p:cNvSpPr/>
            <p:nvPr/>
          </p:nvSpPr>
          <p:spPr bwMode="auto">
            <a:xfrm>
              <a:off x="9215181" y="1668671"/>
              <a:ext cx="1752600" cy="4709965"/>
            </a:xfrm>
            <a:prstGeom prst="rect">
              <a:avLst/>
            </a:prstGeom>
            <a:solidFill>
              <a:srgbClr val="579985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1874837" y="5021262"/>
              <a:ext cx="1459929" cy="12429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66" name="Rectangle 165"/>
            <p:cNvSpPr/>
            <p:nvPr/>
          </p:nvSpPr>
          <p:spPr bwMode="auto">
            <a:xfrm>
              <a:off x="3753705" y="5021262"/>
              <a:ext cx="1459929" cy="12429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5632573" y="5021262"/>
              <a:ext cx="1459929" cy="12429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90" name="Rectangle 189"/>
            <p:cNvSpPr/>
            <p:nvPr/>
          </p:nvSpPr>
          <p:spPr bwMode="auto">
            <a:xfrm>
              <a:off x="7511441" y="5021262"/>
              <a:ext cx="1459929" cy="12429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92" name="Rectangle 191"/>
            <p:cNvSpPr/>
            <p:nvPr/>
          </p:nvSpPr>
          <p:spPr bwMode="auto">
            <a:xfrm>
              <a:off x="9390309" y="5021262"/>
              <a:ext cx="1459929" cy="12429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1874837" y="3895584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1874837" y="2863467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96" name="Rectangle 195"/>
            <p:cNvSpPr/>
            <p:nvPr/>
          </p:nvSpPr>
          <p:spPr bwMode="auto">
            <a:xfrm>
              <a:off x="1874837" y="1815505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97" name="Rectangle 196"/>
            <p:cNvSpPr/>
            <p:nvPr/>
          </p:nvSpPr>
          <p:spPr bwMode="auto">
            <a:xfrm>
              <a:off x="3753705" y="3895584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98" name="Rectangle 197"/>
            <p:cNvSpPr/>
            <p:nvPr/>
          </p:nvSpPr>
          <p:spPr bwMode="auto">
            <a:xfrm>
              <a:off x="3753705" y="2863467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3753705" y="1815505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5632573" y="3895584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5632573" y="2863467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02" name="Rectangle 201"/>
            <p:cNvSpPr/>
            <p:nvPr/>
          </p:nvSpPr>
          <p:spPr bwMode="auto">
            <a:xfrm>
              <a:off x="5632573" y="1815505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03" name="Rectangle 202"/>
            <p:cNvSpPr/>
            <p:nvPr/>
          </p:nvSpPr>
          <p:spPr bwMode="auto">
            <a:xfrm>
              <a:off x="7511441" y="3895584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04" name="Rectangle 203"/>
            <p:cNvSpPr/>
            <p:nvPr/>
          </p:nvSpPr>
          <p:spPr bwMode="auto">
            <a:xfrm>
              <a:off x="7511441" y="2863467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05" name="Rectangle 204"/>
            <p:cNvSpPr/>
            <p:nvPr/>
          </p:nvSpPr>
          <p:spPr bwMode="auto">
            <a:xfrm>
              <a:off x="7511441" y="1815505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06" name="Rectangle 205"/>
            <p:cNvSpPr/>
            <p:nvPr/>
          </p:nvSpPr>
          <p:spPr bwMode="auto">
            <a:xfrm>
              <a:off x="9390309" y="3895584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07" name="Rectangle 206"/>
            <p:cNvSpPr/>
            <p:nvPr/>
          </p:nvSpPr>
          <p:spPr bwMode="auto">
            <a:xfrm>
              <a:off x="9390309" y="2863467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08" name="Rectangle 207"/>
            <p:cNvSpPr/>
            <p:nvPr/>
          </p:nvSpPr>
          <p:spPr bwMode="auto">
            <a:xfrm>
              <a:off x="9390309" y="1815505"/>
              <a:ext cx="1459929" cy="952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01651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/>
        </p:nvGrpSpPr>
        <p:grpSpPr>
          <a:xfrm>
            <a:off x="1389770" y="1378322"/>
            <a:ext cx="9681772" cy="5157524"/>
            <a:chOff x="1417637" y="1405463"/>
            <a:chExt cx="9875912" cy="5260943"/>
          </a:xfrm>
        </p:grpSpPr>
        <p:sp>
          <p:nvSpPr>
            <p:cNvPr id="211" name="Rectangle 210"/>
            <p:cNvSpPr/>
            <p:nvPr/>
          </p:nvSpPr>
          <p:spPr bwMode="auto">
            <a:xfrm>
              <a:off x="1417637" y="1405463"/>
              <a:ext cx="9875912" cy="5260943"/>
            </a:xfrm>
            <a:prstGeom prst="rect">
              <a:avLst/>
            </a:prstGeom>
            <a:solidFill>
              <a:srgbClr val="7F7F7F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12" name="Rectangle 211"/>
            <p:cNvSpPr/>
            <p:nvPr/>
          </p:nvSpPr>
          <p:spPr bwMode="auto">
            <a:xfrm>
              <a:off x="1570037" y="1554294"/>
              <a:ext cx="9571112" cy="4938720"/>
            </a:xfrm>
            <a:prstGeom prst="rect">
              <a:avLst/>
            </a:prstGeom>
            <a:solidFill>
              <a:srgbClr val="3C3C3C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13" name="Rectangle 212"/>
            <p:cNvSpPr/>
            <p:nvPr/>
          </p:nvSpPr>
          <p:spPr bwMode="auto">
            <a:xfrm>
              <a:off x="1722437" y="1668671"/>
              <a:ext cx="1752600" cy="4709965"/>
            </a:xfrm>
            <a:prstGeom prst="rect">
              <a:avLst/>
            </a:prstGeom>
            <a:solidFill>
              <a:srgbClr val="579985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14" name="Rectangle 213"/>
            <p:cNvSpPr/>
            <p:nvPr/>
          </p:nvSpPr>
          <p:spPr bwMode="auto">
            <a:xfrm>
              <a:off x="3595623" y="1668671"/>
              <a:ext cx="1752600" cy="4709965"/>
            </a:xfrm>
            <a:prstGeom prst="rect">
              <a:avLst/>
            </a:prstGeom>
            <a:solidFill>
              <a:srgbClr val="579985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15" name="Rectangle 214"/>
            <p:cNvSpPr/>
            <p:nvPr/>
          </p:nvSpPr>
          <p:spPr bwMode="auto">
            <a:xfrm>
              <a:off x="5468809" y="1668671"/>
              <a:ext cx="1752600" cy="4709965"/>
            </a:xfrm>
            <a:prstGeom prst="rect">
              <a:avLst/>
            </a:prstGeom>
            <a:solidFill>
              <a:srgbClr val="579985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16" name="Rectangle 215"/>
            <p:cNvSpPr/>
            <p:nvPr/>
          </p:nvSpPr>
          <p:spPr bwMode="auto">
            <a:xfrm>
              <a:off x="7341995" y="1668671"/>
              <a:ext cx="1752600" cy="4709965"/>
            </a:xfrm>
            <a:prstGeom prst="rect">
              <a:avLst/>
            </a:prstGeom>
            <a:solidFill>
              <a:srgbClr val="579985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17" name="Rectangle 216"/>
            <p:cNvSpPr/>
            <p:nvPr/>
          </p:nvSpPr>
          <p:spPr bwMode="auto">
            <a:xfrm>
              <a:off x="9215181" y="1668671"/>
              <a:ext cx="1752600" cy="4709965"/>
            </a:xfrm>
            <a:prstGeom prst="rect">
              <a:avLst/>
            </a:prstGeom>
            <a:solidFill>
              <a:srgbClr val="579985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1874837" y="5021262"/>
              <a:ext cx="1459929" cy="1242996"/>
            </a:xfrm>
            <a:prstGeom prst="rect">
              <a:avLst/>
            </a:prstGeom>
            <a:solidFill>
              <a:srgbClr val="3C3C3C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19" name="Rectangle 218"/>
            <p:cNvSpPr/>
            <p:nvPr/>
          </p:nvSpPr>
          <p:spPr bwMode="auto">
            <a:xfrm>
              <a:off x="3753705" y="5021262"/>
              <a:ext cx="1459929" cy="1242996"/>
            </a:xfrm>
            <a:prstGeom prst="rect">
              <a:avLst/>
            </a:prstGeom>
            <a:solidFill>
              <a:srgbClr val="3C3C3C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20" name="Rectangle 219"/>
            <p:cNvSpPr/>
            <p:nvPr/>
          </p:nvSpPr>
          <p:spPr bwMode="auto">
            <a:xfrm>
              <a:off x="5632573" y="5021262"/>
              <a:ext cx="1459929" cy="1242996"/>
            </a:xfrm>
            <a:prstGeom prst="rect">
              <a:avLst/>
            </a:prstGeom>
            <a:solidFill>
              <a:srgbClr val="3C3C3C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7511441" y="5021262"/>
              <a:ext cx="1459929" cy="1242996"/>
            </a:xfrm>
            <a:prstGeom prst="rect">
              <a:avLst/>
            </a:prstGeom>
            <a:solidFill>
              <a:srgbClr val="3C3C3C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22" name="Rectangle 221"/>
            <p:cNvSpPr/>
            <p:nvPr/>
          </p:nvSpPr>
          <p:spPr bwMode="auto">
            <a:xfrm>
              <a:off x="9390309" y="5021262"/>
              <a:ext cx="1459929" cy="1242996"/>
            </a:xfrm>
            <a:prstGeom prst="rect">
              <a:avLst/>
            </a:prstGeom>
            <a:solidFill>
              <a:srgbClr val="3C3C3C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23" name="Rectangle 222"/>
            <p:cNvSpPr/>
            <p:nvPr/>
          </p:nvSpPr>
          <p:spPr bwMode="auto">
            <a:xfrm>
              <a:off x="1874837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24" name="Rectangle 223"/>
            <p:cNvSpPr/>
            <p:nvPr/>
          </p:nvSpPr>
          <p:spPr bwMode="auto">
            <a:xfrm>
              <a:off x="1874837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25" name="Rectangle 224"/>
            <p:cNvSpPr/>
            <p:nvPr/>
          </p:nvSpPr>
          <p:spPr bwMode="auto">
            <a:xfrm>
              <a:off x="1874837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26" name="Rectangle 225"/>
            <p:cNvSpPr/>
            <p:nvPr/>
          </p:nvSpPr>
          <p:spPr bwMode="auto">
            <a:xfrm>
              <a:off x="3753705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27" name="Rectangle 226"/>
            <p:cNvSpPr/>
            <p:nvPr/>
          </p:nvSpPr>
          <p:spPr bwMode="auto">
            <a:xfrm>
              <a:off x="3753705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28" name="Rectangle 227"/>
            <p:cNvSpPr/>
            <p:nvPr/>
          </p:nvSpPr>
          <p:spPr bwMode="auto">
            <a:xfrm>
              <a:off x="3753705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29" name="Rectangle 228"/>
            <p:cNvSpPr/>
            <p:nvPr/>
          </p:nvSpPr>
          <p:spPr bwMode="auto">
            <a:xfrm>
              <a:off x="5632573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30" name="Rectangle 229"/>
            <p:cNvSpPr/>
            <p:nvPr/>
          </p:nvSpPr>
          <p:spPr bwMode="auto">
            <a:xfrm>
              <a:off x="5632573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31" name="Rectangle 230"/>
            <p:cNvSpPr/>
            <p:nvPr/>
          </p:nvSpPr>
          <p:spPr bwMode="auto">
            <a:xfrm>
              <a:off x="5632573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32" name="Rectangle 231"/>
            <p:cNvSpPr/>
            <p:nvPr/>
          </p:nvSpPr>
          <p:spPr bwMode="auto">
            <a:xfrm>
              <a:off x="7511441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33" name="Rectangle 232"/>
            <p:cNvSpPr/>
            <p:nvPr/>
          </p:nvSpPr>
          <p:spPr bwMode="auto">
            <a:xfrm>
              <a:off x="7511441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34" name="Rectangle 233"/>
            <p:cNvSpPr/>
            <p:nvPr/>
          </p:nvSpPr>
          <p:spPr bwMode="auto">
            <a:xfrm>
              <a:off x="7511441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35" name="Rectangle 234"/>
            <p:cNvSpPr/>
            <p:nvPr/>
          </p:nvSpPr>
          <p:spPr bwMode="auto">
            <a:xfrm>
              <a:off x="9390309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9390309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37" name="Rectangle 236"/>
            <p:cNvSpPr/>
            <p:nvPr/>
          </p:nvSpPr>
          <p:spPr bwMode="auto">
            <a:xfrm>
              <a:off x="9390309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pic>
        <p:nvPicPr>
          <p:cNvPr id="72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5147148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4719682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4292217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3864751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3437286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5147148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4719682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4292217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3864751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3437286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3009820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2582355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2154890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1727424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1299959"/>
            <a:ext cx="2137832" cy="21378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Title 1"/>
          <p:cNvSpPr txBox="1">
            <a:spLocks/>
          </p:cNvSpPr>
          <p:nvPr/>
        </p:nvSpPr>
        <p:spPr>
          <a:xfrm>
            <a:off x="269241" y="289957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4705" spc="-1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CIRCA 1990</a:t>
            </a:r>
          </a:p>
        </p:txBody>
      </p:sp>
      <p:pic>
        <p:nvPicPr>
          <p:cNvPr id="77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3009820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2582355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2154890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1727424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1299959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872493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5147148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4719682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4292217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3864751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3437286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3009820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2582355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2154890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1727424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1299959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872493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5147148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4719682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4292217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3864751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3437286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3009820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2582355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2154890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1727424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1299959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872493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5151816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4724351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4296885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3869420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3441954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3014489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2587023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2159558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1732093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1304627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877162"/>
            <a:ext cx="2137832" cy="213783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TextBox 130"/>
          <p:cNvSpPr txBox="1"/>
          <p:nvPr/>
        </p:nvSpPr>
        <p:spPr>
          <a:xfrm>
            <a:off x="2286194" y="6180358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281783" y="5752892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277371" y="5325427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272960" y="4897962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268548" y="4470496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2264137" y="4043031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2259725" y="3615565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2255314" y="3188100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2250902" y="2760634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2246491" y="2333169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441673" y="6180358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437261" y="5752892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432850" y="5325427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4428438" y="4897962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424026" y="4470496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419615" y="4043031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4415203" y="3615565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410792" y="3188100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4406380" y="2760634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4401969" y="2333169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pic>
        <p:nvPicPr>
          <p:cNvPr id="69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872493"/>
            <a:ext cx="2137832" cy="213783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TextBox 152"/>
          <p:cNvSpPr txBox="1"/>
          <p:nvPr/>
        </p:nvSpPr>
        <p:spPr>
          <a:xfrm>
            <a:off x="4397557" y="1905704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6597151" y="6180358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592739" y="5752892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6588328" y="5325427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6583916" y="4897962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6579505" y="4470496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575093" y="4043031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6570682" y="3615565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6566270" y="3188100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6561858" y="2760634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557447" y="2333169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6553035" y="1905704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8752629" y="6180358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8748217" y="5752892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8743806" y="5325427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8739394" y="4897962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8734983" y="4470496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8730571" y="4043031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8726160" y="3615565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8721748" y="3188100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8717337" y="2760634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8712925" y="2333169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708514" y="1905704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0908107" y="6180358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10903696" y="5752892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10899284" y="5325427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10894873" y="4897962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10890461" y="4470496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10886049" y="4043031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10881638" y="3615565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10877226" y="3188100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10872815" y="2760634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10868403" y="2333169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0863992" y="1905704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3269212" y="285288"/>
            <a:ext cx="6412941" cy="742246"/>
          </a:xfrm>
          <a:prstGeom prst="rect">
            <a:avLst/>
          </a:prstGeom>
        </p:spPr>
        <p:txBody>
          <a:bodyPr/>
          <a:lstStyle/>
          <a:p>
            <a:pPr defTabSz="914367">
              <a:lnSpc>
                <a:spcPct val="90000"/>
              </a:lnSpc>
              <a:spcBef>
                <a:spcPct val="0"/>
              </a:spcBef>
            </a:pP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– PC </a:t>
            </a: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  <a:sym typeface="Wingdings" panose="05000000000000000000" pitchFamily="2" charset="2"/>
              </a:rPr>
              <a:t> Server Revolution</a:t>
            </a:r>
            <a:endParaRPr lang="en-US" sz="4705" spc="-10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242079" y="1905704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94506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8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8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8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6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8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4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8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2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8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9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8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8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8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6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8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44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2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6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2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68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2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8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2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92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2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4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2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16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2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28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2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4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2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2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2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64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2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76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8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84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8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92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8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8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08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8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16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8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240"/>
                            </p:stCondLst>
                            <p:childTnLst>
                              <p:par>
                                <p:cTn id="1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8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2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8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4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8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448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8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56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8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64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3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670"/>
                            </p:stCondLst>
                            <p:childTnLst>
                              <p:par>
                                <p:cTn id="1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3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470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3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73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3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4760"/>
                            </p:stCondLst>
                            <p:childTnLst>
                              <p:par>
                                <p:cTn id="1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3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4790"/>
                            </p:stCondLst>
                            <p:childTnLst>
                              <p:par>
                                <p:cTn id="1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3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4820"/>
                            </p:stCondLst>
                            <p:childTnLst>
                              <p:par>
                                <p:cTn id="1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3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4850"/>
                            </p:stCondLst>
                            <p:childTnLst>
                              <p:par>
                                <p:cTn id="1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3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4880"/>
                            </p:stCondLst>
                            <p:childTnLst>
                              <p:par>
                                <p:cTn id="1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4910"/>
                            </p:stCondLst>
                            <p:childTnLst>
                              <p:par>
                                <p:cTn id="1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3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4940"/>
                            </p:stCondLst>
                            <p:childTnLst>
                              <p:par>
                                <p:cTn id="1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3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4970"/>
                            </p:stCondLst>
                            <p:childTnLst>
                              <p:par>
                                <p:cTn id="1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3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0"/>
                            </p:stCondLst>
                            <p:childTnLst>
                              <p:par>
                                <p:cTn id="1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3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30"/>
                            </p:stCondLst>
                            <p:childTnLst>
                              <p:par>
                                <p:cTn id="1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3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60"/>
                            </p:stCondLst>
                            <p:childTnLst>
                              <p:par>
                                <p:cTn id="1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3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5090"/>
                            </p:stCondLst>
                            <p:childTnLst>
                              <p:par>
                                <p:cTn id="2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3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120"/>
                            </p:stCondLst>
                            <p:childTnLst>
                              <p:par>
                                <p:cTn id="2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3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150"/>
                            </p:stCondLst>
                            <p:childTnLst>
                              <p:par>
                                <p:cTn id="2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3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180"/>
                            </p:stCondLst>
                            <p:childTnLst>
                              <p:par>
                                <p:cTn id="2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3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210"/>
                            </p:stCondLst>
                            <p:childTnLst>
                              <p:par>
                                <p:cTn id="2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3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240"/>
                            </p:stCondLst>
                            <p:childTnLst>
                              <p:par>
                                <p:cTn id="2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3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270"/>
                            </p:stCondLst>
                            <p:childTnLst>
                              <p:par>
                                <p:cTn id="2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3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50"/>
                            </p:stCondLst>
                            <p:childTnLst>
                              <p:par>
                                <p:cTn id="23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750"/>
                            </p:stCondLst>
                            <p:childTnLst>
                              <p:par>
                                <p:cTn id="24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250"/>
                            </p:stCondLst>
                            <p:childTnLst>
                              <p:par>
                                <p:cTn id="26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500"/>
                            </p:stCondLst>
                            <p:childTnLst>
                              <p:par>
                                <p:cTn id="26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2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2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750"/>
                            </p:stCondLst>
                            <p:childTnLst>
                              <p:par>
                                <p:cTn id="27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2000"/>
                            </p:stCondLst>
                            <p:childTnLst>
                              <p:par>
                                <p:cTn id="27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2250"/>
                            </p:stCondLst>
                            <p:childTnLst>
                              <p:par>
                                <p:cTn id="28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2500"/>
                            </p:stCondLst>
                            <p:childTnLst>
                              <p:par>
                                <p:cTn id="29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2750"/>
                            </p:stCondLst>
                            <p:childTnLst>
                              <p:par>
                                <p:cTn id="29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2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2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2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2950"/>
                            </p:stCondLst>
                            <p:childTnLst>
                              <p:par>
                                <p:cTn id="30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2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2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7" dur="2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150"/>
                            </p:stCondLst>
                            <p:childTnLst>
                              <p:par>
                                <p:cTn id="30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3" dur="2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3350"/>
                            </p:stCondLst>
                            <p:childTnLst>
                              <p:par>
                                <p:cTn id="31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2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550"/>
                            </p:stCondLst>
                            <p:childTnLst>
                              <p:par>
                                <p:cTn id="32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2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2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5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3750"/>
                            </p:stCondLst>
                            <p:childTnLst>
                              <p:par>
                                <p:cTn id="32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2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2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2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950"/>
                            </p:stCondLst>
                            <p:childTnLst>
                              <p:par>
                                <p:cTn id="33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2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2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7" dur="2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4150"/>
                            </p:stCondLst>
                            <p:childTnLst>
                              <p:par>
                                <p:cTn id="33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1" dur="2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2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3" dur="2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4350"/>
                            </p:stCondLst>
                            <p:childTnLst>
                              <p:par>
                                <p:cTn id="34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2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2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9" dur="2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4550"/>
                            </p:stCondLst>
                            <p:childTnLst>
                              <p:par>
                                <p:cTn id="35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3" dur="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5" dur="2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4750"/>
                            </p:stCondLst>
                            <p:childTnLst>
                              <p:par>
                                <p:cTn id="35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2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2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1" dur="2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4950"/>
                            </p:stCondLst>
                            <p:childTnLst>
                              <p:par>
                                <p:cTn id="36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1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1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7" dur="12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5070"/>
                            </p:stCondLst>
                            <p:childTnLst>
                              <p:par>
                                <p:cTn id="36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12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12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12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5190"/>
                            </p:stCondLst>
                            <p:childTnLst>
                              <p:par>
                                <p:cTn id="37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12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12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9" dur="12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5310"/>
                            </p:stCondLst>
                            <p:childTnLst>
                              <p:par>
                                <p:cTn id="38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1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1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5" dur="12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5430"/>
                            </p:stCondLst>
                            <p:childTnLst>
                              <p:par>
                                <p:cTn id="38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9" dur="12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12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1" dur="12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5550"/>
                            </p:stCondLst>
                            <p:childTnLst>
                              <p:par>
                                <p:cTn id="39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12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12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7" dur="12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5670"/>
                            </p:stCondLst>
                            <p:childTnLst>
                              <p:par>
                                <p:cTn id="39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1" dur="1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1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3" dur="12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5790"/>
                            </p:stCondLst>
                            <p:childTnLst>
                              <p:par>
                                <p:cTn id="40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7" dur="12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12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9" dur="12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5910"/>
                            </p:stCondLst>
                            <p:childTnLst>
                              <p:par>
                                <p:cTn id="4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1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1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12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6030"/>
                            </p:stCondLst>
                            <p:childTnLst>
                              <p:par>
                                <p:cTn id="41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9" dur="12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12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1" dur="12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6150"/>
                            </p:stCondLst>
                            <p:childTnLst>
                              <p:par>
                                <p:cTn id="42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5" dur="12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12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7" dur="12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6270"/>
                            </p:stCondLst>
                            <p:childTnLst>
                              <p:par>
                                <p:cTn id="42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1" dur="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3" dur="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6320"/>
                            </p:stCondLst>
                            <p:childTnLst>
                              <p:par>
                                <p:cTn id="43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7" dur="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9" dur="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6370"/>
                            </p:stCondLst>
                            <p:childTnLst>
                              <p:par>
                                <p:cTn id="44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3" dur="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5" dur="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6" fill="hold">
                            <p:stCondLst>
                              <p:cond delay="6420"/>
                            </p:stCondLst>
                            <p:childTnLst>
                              <p:par>
                                <p:cTn id="44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9" dur="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1" dur="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6470"/>
                            </p:stCondLst>
                            <p:childTnLst>
                              <p:par>
                                <p:cTn id="45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8" fill="hold">
                            <p:stCondLst>
                              <p:cond delay="6520"/>
                            </p:stCondLst>
                            <p:childTnLst>
                              <p:par>
                                <p:cTn id="45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1" dur="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3" dur="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6570"/>
                            </p:stCondLst>
                            <p:childTnLst>
                              <p:par>
                                <p:cTn id="46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7" dur="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9" dur="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6620"/>
                            </p:stCondLst>
                            <p:childTnLst>
                              <p:par>
                                <p:cTn id="47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3" dur="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5" dur="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6670"/>
                            </p:stCondLst>
                            <p:childTnLst>
                              <p:par>
                                <p:cTn id="47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9" dur="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1" dur="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2" fill="hold">
                            <p:stCondLst>
                              <p:cond delay="6720"/>
                            </p:stCondLst>
                            <p:childTnLst>
                              <p:par>
                                <p:cTn id="48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5" dur="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7" dur="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6770"/>
                            </p:stCondLst>
                            <p:childTnLst>
                              <p:par>
                                <p:cTn id="48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1" dur="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2" dur="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3" dur="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6820"/>
                            </p:stCondLst>
                            <p:childTnLst>
                              <p:par>
                                <p:cTn id="49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6870"/>
                            </p:stCondLst>
                            <p:childTnLst>
                              <p:par>
                                <p:cTn id="50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3" dur="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5" dur="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6920"/>
                            </p:stCondLst>
                            <p:childTnLst>
                              <p:par>
                                <p:cTn id="50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9" dur="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1" dur="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6970"/>
                            </p:stCondLst>
                            <p:childTnLst>
                              <p:par>
                                <p:cTn id="51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5" dur="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7" dur="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8" fill="hold">
                            <p:stCondLst>
                              <p:cond delay="7020"/>
                            </p:stCondLst>
                            <p:childTnLst>
                              <p:par>
                                <p:cTn id="51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1" dur="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3" dur="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7070"/>
                            </p:stCondLst>
                            <p:childTnLst>
                              <p:par>
                                <p:cTn id="52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7" dur="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9" dur="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7120"/>
                            </p:stCondLst>
                            <p:childTnLst>
                              <p:par>
                                <p:cTn id="53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3" dur="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4" dur="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5" dur="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7170"/>
                            </p:stCondLst>
                            <p:childTnLst>
                              <p:par>
                                <p:cTn id="53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2" fill="hold">
                            <p:stCondLst>
                              <p:cond delay="7220"/>
                            </p:stCondLst>
                            <p:childTnLst>
                              <p:par>
                                <p:cTn id="54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5" dur="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7" dur="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7270"/>
                            </p:stCondLst>
                            <p:childTnLst>
                              <p:par>
                                <p:cTn id="54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1" dur="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3" dur="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7320"/>
                            </p:stCondLst>
                            <p:childTnLst>
                              <p:par>
                                <p:cTn id="55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7" dur="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8" dur="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9" dur="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67" grpId="0"/>
      <p:bldP spid="168" grpId="0"/>
      <p:bldP spid="169" grpId="0"/>
      <p:bldP spid="170" grpId="0"/>
      <p:bldP spid="171" grpId="0"/>
      <p:bldP spid="172" grpId="0"/>
      <p:bldP spid="173" grpId="0"/>
      <p:bldP spid="174" grpId="0"/>
      <p:bldP spid="175" grpId="0"/>
      <p:bldP spid="176" grpId="0"/>
      <p:bldP spid="177" grpId="0"/>
      <p:bldP spid="179" grpId="0"/>
      <p:bldP spid="180" grpId="0"/>
      <p:bldP spid="181" grpId="0"/>
      <p:bldP spid="182" grpId="0"/>
      <p:bldP spid="183" grpId="0"/>
      <p:bldP spid="184" grpId="0"/>
      <p:bldP spid="185" grpId="0"/>
      <p:bldP spid="186" grpId="0"/>
      <p:bldP spid="187" grpId="0"/>
      <p:bldP spid="188" grpId="0"/>
      <p:bldP spid="189" grpId="0"/>
      <p:bldP spid="193" grpId="0"/>
      <p:bldP spid="1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1389770" y="1378322"/>
            <a:ext cx="9681772" cy="5157524"/>
            <a:chOff x="1417637" y="1405463"/>
            <a:chExt cx="9875912" cy="5260943"/>
          </a:xfrm>
        </p:grpSpPr>
        <p:sp>
          <p:nvSpPr>
            <p:cNvPr id="90" name="Rectangle 89"/>
            <p:cNvSpPr/>
            <p:nvPr/>
          </p:nvSpPr>
          <p:spPr bwMode="auto">
            <a:xfrm>
              <a:off x="1417637" y="1405463"/>
              <a:ext cx="9875912" cy="5260943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1570037" y="1554294"/>
              <a:ext cx="9571112" cy="4938720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>
              <a:off x="1722437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>
              <a:off x="3595623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5468809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7341995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9215181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1874837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3753705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5632573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7511441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9390309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1874837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1874837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1874837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3753705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3753705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3753705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5632573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5632573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11" name="Rectangle 110"/>
            <p:cNvSpPr/>
            <p:nvPr/>
          </p:nvSpPr>
          <p:spPr bwMode="auto">
            <a:xfrm>
              <a:off x="5632573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7511441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7511441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7511441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9390309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9390309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9390309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sp>
        <p:nvSpPr>
          <p:cNvPr id="191" name="Title 1"/>
          <p:cNvSpPr txBox="1">
            <a:spLocks/>
          </p:cNvSpPr>
          <p:nvPr/>
        </p:nvSpPr>
        <p:spPr>
          <a:xfrm>
            <a:off x="269241" y="289957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4705" spc="-1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CIRCA 2000</a:t>
            </a:r>
          </a:p>
        </p:txBody>
      </p:sp>
      <p:pic>
        <p:nvPicPr>
          <p:cNvPr id="4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0933" y="5147148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8765" y="5147148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6597" y="5147148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429" y="5147148"/>
            <a:ext cx="2137832" cy="213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01" descr="ser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2261" y="5151816"/>
            <a:ext cx="2137832" cy="213783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TextBox 130"/>
          <p:cNvSpPr txBox="1"/>
          <p:nvPr/>
        </p:nvSpPr>
        <p:spPr>
          <a:xfrm>
            <a:off x="2286194" y="6180358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441673" y="6180358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6597151" y="6180358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8752629" y="6180358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0908107" y="6180358"/>
            <a:ext cx="163435" cy="325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765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969858" y="5763902"/>
            <a:ext cx="1578107" cy="429074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ysClr val="windowText" lastClr="000000"/>
                </a:solidFill>
                <a:latin typeface="Calibri"/>
              </a:rPr>
              <a:t>Hyper Visor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969858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364307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1758757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2153206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969858" y="319291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1364307" y="319291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1758757" y="319291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2153206" y="319291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sz="1765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3269212" y="285288"/>
            <a:ext cx="6412941" cy="742246"/>
          </a:xfrm>
          <a:prstGeom prst="rect">
            <a:avLst/>
          </a:prstGeom>
        </p:spPr>
        <p:txBody>
          <a:bodyPr/>
          <a:lstStyle/>
          <a:p>
            <a:pPr defTabSz="914367">
              <a:lnSpc>
                <a:spcPct val="90000"/>
              </a:lnSpc>
              <a:spcBef>
                <a:spcPct val="0"/>
              </a:spcBef>
            </a:pP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– Server </a:t>
            </a: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  <a:sym typeface="Wingdings" panose="05000000000000000000" pitchFamily="2" charset="2"/>
              </a:rPr>
              <a:t> VM Evolution</a:t>
            </a:r>
            <a:endParaRPr lang="en-US" sz="4705" spc="-10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3143797" y="5751283"/>
            <a:ext cx="1578107" cy="429074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ysClr val="windowText" lastClr="000000"/>
                </a:solidFill>
                <a:latin typeface="Calibri"/>
              </a:rPr>
              <a:t>Hyper Visor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3143797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3538246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3932696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4327145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3143797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3538246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3932696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4327145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sz="1765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5281783" y="5751283"/>
            <a:ext cx="1578107" cy="429074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ysClr val="windowText" lastClr="000000"/>
                </a:solidFill>
                <a:latin typeface="Calibri"/>
              </a:rPr>
              <a:t>Hyper Visor</a:t>
            </a:r>
          </a:p>
        </p:txBody>
      </p:sp>
      <p:sp>
        <p:nvSpPr>
          <p:cNvPr id="210" name="Rectangle 209"/>
          <p:cNvSpPr/>
          <p:nvPr/>
        </p:nvSpPr>
        <p:spPr>
          <a:xfrm>
            <a:off x="5281783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5676232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6070682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6465131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5281783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5676232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6070682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6465131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sz="1765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7428969" y="5758442"/>
            <a:ext cx="1578107" cy="429074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ysClr val="windowText" lastClr="000000"/>
                </a:solidFill>
                <a:latin typeface="Calibri"/>
              </a:rPr>
              <a:t>Hyper Visor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7428968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7823418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8217867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8612317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7428968" y="318745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7823418" y="318745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8217867" y="318745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8612317" y="318745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sz="1765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7" name="Rectangle 226"/>
          <p:cNvSpPr/>
          <p:nvPr/>
        </p:nvSpPr>
        <p:spPr>
          <a:xfrm>
            <a:off x="9576154" y="5751283"/>
            <a:ext cx="1578107" cy="429074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ysClr val="windowText" lastClr="000000"/>
                </a:solidFill>
                <a:latin typeface="Calibri"/>
              </a:rPr>
              <a:t>Hyper Visor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9576154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9970603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10365053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10759502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9576154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3" name="Rectangle 232"/>
          <p:cNvSpPr/>
          <p:nvPr/>
        </p:nvSpPr>
        <p:spPr>
          <a:xfrm>
            <a:off x="9970603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10365053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10759502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sz="1765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429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4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9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4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9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2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4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9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8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13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8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31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8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49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8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67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8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8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8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03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8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21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8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39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8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57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67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77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787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797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807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817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827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37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847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520"/>
                            </p:stCondLst>
                            <p:childTnLst>
                              <p:par>
                                <p:cTn id="1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857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8620"/>
                            </p:stCondLst>
                            <p:childTnLst>
                              <p:par>
                                <p:cTn id="1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8670"/>
                            </p:stCondLst>
                            <p:childTnLst>
                              <p:par>
                                <p:cTn id="1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8720"/>
                            </p:stCondLst>
                            <p:childTnLst>
                              <p:par>
                                <p:cTn id="1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8770"/>
                            </p:stCondLst>
                            <p:childTnLst>
                              <p:par>
                                <p:cTn id="1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8820"/>
                            </p:stCondLst>
                            <p:childTnLst>
                              <p:par>
                                <p:cTn id="1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8870"/>
                            </p:stCondLst>
                            <p:childTnLst>
                              <p:par>
                                <p:cTn id="1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4" grpId="0" animBg="1"/>
      <p:bldP spid="116" grpId="0" animBg="1"/>
      <p:bldP spid="117" grpId="0" animBg="1"/>
      <p:bldP spid="118" grpId="0" animBg="1"/>
      <p:bldP spid="130" grpId="0" animBg="1"/>
      <p:bldP spid="142" grpId="0" animBg="1"/>
      <p:bldP spid="154" grpId="0" animBg="1"/>
      <p:bldP spid="166" grpId="0" animBg="1"/>
      <p:bldP spid="178" grpId="0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/>
          <p:cNvSpPr/>
          <p:nvPr/>
        </p:nvSpPr>
        <p:spPr>
          <a:xfrm>
            <a:off x="969858" y="5763902"/>
            <a:ext cx="1578107" cy="429074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505050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3143797" y="5751283"/>
            <a:ext cx="1578107" cy="429074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505050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5281783" y="5751283"/>
            <a:ext cx="1578107" cy="429074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505050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7428969" y="5758442"/>
            <a:ext cx="1578107" cy="429074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505050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9576154" y="5751283"/>
            <a:ext cx="1578107" cy="429074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505050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191" name="Title 1"/>
          <p:cNvSpPr txBox="1">
            <a:spLocks/>
          </p:cNvSpPr>
          <p:nvPr/>
        </p:nvSpPr>
        <p:spPr>
          <a:xfrm>
            <a:off x="269241" y="289957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4705" spc="-1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CIRCA 2015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969858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364307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1758757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2153206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969858" y="319291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1364307" y="319291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1758757" y="319291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2153206" y="319291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sz="1765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3269212" y="285288"/>
            <a:ext cx="7234210" cy="742246"/>
          </a:xfrm>
          <a:prstGeom prst="rect">
            <a:avLst/>
          </a:prstGeom>
        </p:spPr>
        <p:txBody>
          <a:bodyPr/>
          <a:lstStyle/>
          <a:p>
            <a:pPr defTabSz="914367">
              <a:lnSpc>
                <a:spcPct val="90000"/>
              </a:lnSpc>
              <a:spcBef>
                <a:spcPct val="0"/>
              </a:spcBef>
            </a:pP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– VM </a:t>
            </a: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  <a:sym typeface="Wingdings" panose="05000000000000000000" pitchFamily="2" charset="2"/>
              </a:rPr>
              <a:t> Cloud Evolvement</a:t>
            </a:r>
            <a:endParaRPr lang="en-US" sz="4705" spc="-10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3143797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3538246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3932696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4327145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3143797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3538246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3932696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4327145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sz="1765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5281783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5676232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6070682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6465131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5281783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5676232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6070682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6465131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sz="1765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7428968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7823418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8217867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8612317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7428968" y="318745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7823418" y="318745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8217867" y="318745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8612317" y="318745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sz="1765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9576154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9970603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10365053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10759502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9576154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3" name="Rectangle 232"/>
          <p:cNvSpPr/>
          <p:nvPr/>
        </p:nvSpPr>
        <p:spPr>
          <a:xfrm>
            <a:off x="9970603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10365053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10759502" y="3180295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sz="1765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200873" y="4497330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607689" y="449732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002138" y="449732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396588" y="449732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200873" y="3204900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07689" y="3204894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002138" y="3204894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396588" y="3204894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395968" y="4487671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802785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197234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591684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395968" y="3195241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802785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197234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591684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533167" y="4487671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939984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334433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28882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533167" y="3195241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939984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334433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728882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670366" y="4487671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8077182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8471632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866081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7670366" y="3195241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8077182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8471632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8866081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9807564" y="4487671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214381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0608830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1003280" y="448766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807564" y="3195241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0214381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0608830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1003280" y="3195235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2" name="Thought Bubble: Cloud 1"/>
          <p:cNvSpPr/>
          <p:nvPr/>
        </p:nvSpPr>
        <p:spPr bwMode="auto">
          <a:xfrm>
            <a:off x="551372" y="5806100"/>
            <a:ext cx="2190935" cy="934685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7" name="Thought Bubble: Cloud 136"/>
          <p:cNvSpPr/>
          <p:nvPr/>
        </p:nvSpPr>
        <p:spPr bwMode="auto">
          <a:xfrm>
            <a:off x="2804065" y="5807141"/>
            <a:ext cx="2190935" cy="934685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8" name="Thought Bubble: Cloud 137"/>
          <p:cNvSpPr/>
          <p:nvPr/>
        </p:nvSpPr>
        <p:spPr bwMode="auto">
          <a:xfrm>
            <a:off x="5056758" y="5808181"/>
            <a:ext cx="2190935" cy="934685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9" name="Thought Bubble: Cloud 138"/>
          <p:cNvSpPr/>
          <p:nvPr/>
        </p:nvSpPr>
        <p:spPr bwMode="auto">
          <a:xfrm>
            <a:off x="7309451" y="5809221"/>
            <a:ext cx="2190935" cy="934685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40" name="Thought Bubble: Cloud 139"/>
          <p:cNvSpPr/>
          <p:nvPr/>
        </p:nvSpPr>
        <p:spPr bwMode="auto">
          <a:xfrm>
            <a:off x="9562144" y="5810261"/>
            <a:ext cx="2190935" cy="934685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26402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8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6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84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8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92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8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8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16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8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4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8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32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8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4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8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48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8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6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8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64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8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72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8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8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8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88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93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8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3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08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13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18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23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28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3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31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3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434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3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37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3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4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3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443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3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446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3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449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3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3" grpId="0"/>
      <p:bldP spid="64" grpId="0"/>
      <p:bldP spid="65" grpId="0"/>
      <p:bldP spid="66" grpId="0"/>
      <p:bldP spid="67" grpId="0"/>
      <p:bldP spid="68" grpId="0"/>
      <p:bldP spid="82" grpId="0"/>
      <p:bldP spid="83" grpId="0"/>
      <p:bldP spid="85" grpId="0"/>
      <p:bldP spid="86" grpId="0"/>
      <p:bldP spid="87" grpId="0"/>
      <p:bldP spid="88" grpId="0"/>
      <p:bldP spid="89" grpId="0"/>
      <p:bldP spid="90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5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2" grpId="0"/>
      <p:bldP spid="133" grpId="0"/>
      <p:bldP spid="134" grpId="0"/>
      <p:bldP spid="1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Rectangle 1586"/>
          <p:cNvSpPr/>
          <p:nvPr/>
        </p:nvSpPr>
        <p:spPr>
          <a:xfrm>
            <a:off x="3269211" y="285288"/>
            <a:ext cx="8354740" cy="742246"/>
          </a:xfrm>
          <a:prstGeom prst="rect">
            <a:avLst/>
          </a:prstGeom>
        </p:spPr>
        <p:txBody>
          <a:bodyPr/>
          <a:lstStyle/>
          <a:p>
            <a:pPr defTabSz="914367">
              <a:lnSpc>
                <a:spcPct val="90000"/>
              </a:lnSpc>
              <a:spcBef>
                <a:spcPct val="0"/>
              </a:spcBef>
            </a:pP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Distributed, Scalable Mainframe</a:t>
            </a:r>
          </a:p>
        </p:txBody>
      </p:sp>
      <p:sp>
        <p:nvSpPr>
          <p:cNvPr id="191" name="Title 1"/>
          <p:cNvSpPr txBox="1">
            <a:spLocks/>
          </p:cNvSpPr>
          <p:nvPr/>
        </p:nvSpPr>
        <p:spPr>
          <a:xfrm>
            <a:off x="269241" y="289957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4705" spc="-1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CIRCA 2015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969858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364307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1758757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2153206" y="448198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3269212" y="285288"/>
            <a:ext cx="7234210" cy="742246"/>
          </a:xfrm>
          <a:prstGeom prst="rect">
            <a:avLst/>
          </a:prstGeom>
        </p:spPr>
        <p:txBody>
          <a:bodyPr/>
          <a:lstStyle/>
          <a:p>
            <a:pPr defTabSz="914367">
              <a:lnSpc>
                <a:spcPct val="90000"/>
              </a:lnSpc>
              <a:spcBef>
                <a:spcPct val="0"/>
              </a:spcBef>
            </a:pP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– Cloud </a:t>
            </a: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  <a:sym typeface="Wingdings" panose="05000000000000000000" pitchFamily="2" charset="2"/>
              </a:rPr>
              <a:t> Containerization</a:t>
            </a:r>
            <a:endParaRPr lang="en-US" sz="4705" spc="-10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3538246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3932696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4327145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5676232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6070682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6465131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7823418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8217867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8612317" y="4476527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9970603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10365053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10759502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3143642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5279117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7428660" y="4477772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9573614" y="4469369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1052539" y="4946214"/>
            <a:ext cx="721037" cy="444217"/>
            <a:chOff x="1926169" y="1632181"/>
            <a:chExt cx="540854" cy="333210"/>
          </a:xfrm>
        </p:grpSpPr>
        <p:sp>
          <p:nvSpPr>
            <p:cNvPr id="148" name="Rectangle 147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56" name="Straight Connector 155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1" name="Rectangle 150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1775261" y="4946214"/>
            <a:ext cx="721037" cy="444217"/>
            <a:chOff x="1926169" y="1632181"/>
            <a:chExt cx="540854" cy="333210"/>
          </a:xfrm>
        </p:grpSpPr>
        <p:sp>
          <p:nvSpPr>
            <p:cNvPr id="186" name="Rectangle 185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88" name="Group 187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93" name="Straight Connector 192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9" name="Rectangle 188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286" name="Group 285"/>
          <p:cNvGrpSpPr/>
          <p:nvPr/>
        </p:nvGrpSpPr>
        <p:grpSpPr>
          <a:xfrm>
            <a:off x="1775261" y="4536918"/>
            <a:ext cx="721037" cy="444217"/>
            <a:chOff x="1926169" y="1632181"/>
            <a:chExt cx="540854" cy="333210"/>
          </a:xfrm>
        </p:grpSpPr>
        <p:sp>
          <p:nvSpPr>
            <p:cNvPr id="287" name="Rectangle 286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289" name="Group 288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293" name="Straight Connector 292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0" name="Rectangle 289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291" name="Rectangle 290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292" name="Rectangle 291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1052539" y="4127621"/>
            <a:ext cx="721037" cy="444217"/>
            <a:chOff x="1926169" y="1632181"/>
            <a:chExt cx="540854" cy="333210"/>
          </a:xfrm>
        </p:grpSpPr>
        <p:sp>
          <p:nvSpPr>
            <p:cNvPr id="303" name="Rectangle 302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305" name="Group 304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09" name="Straight Connector 308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6" name="Rectangle 305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07" name="Rectangle 306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08" name="Rectangle 307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318" name="Group 317"/>
          <p:cNvGrpSpPr/>
          <p:nvPr/>
        </p:nvGrpSpPr>
        <p:grpSpPr>
          <a:xfrm>
            <a:off x="1775261" y="4127621"/>
            <a:ext cx="721037" cy="444217"/>
            <a:chOff x="1926169" y="1632181"/>
            <a:chExt cx="540854" cy="333210"/>
          </a:xfrm>
        </p:grpSpPr>
        <p:sp>
          <p:nvSpPr>
            <p:cNvPr id="319" name="Rectangle 318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321" name="Group 320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25" name="Straight Connector 324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2" name="Rectangle 321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23" name="Rectangle 322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24" name="Rectangle 323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1052539" y="3718324"/>
            <a:ext cx="721037" cy="444217"/>
            <a:chOff x="1926169" y="1632181"/>
            <a:chExt cx="540854" cy="333210"/>
          </a:xfrm>
        </p:grpSpPr>
        <p:sp>
          <p:nvSpPr>
            <p:cNvPr id="335" name="Rectangle 334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337" name="Group 336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41" name="Straight Connector 340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8" name="Rectangle 337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39" name="Rectangle 338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40" name="Rectangle 339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350" name="Group 349"/>
          <p:cNvGrpSpPr/>
          <p:nvPr/>
        </p:nvGrpSpPr>
        <p:grpSpPr>
          <a:xfrm>
            <a:off x="1775261" y="3718324"/>
            <a:ext cx="721037" cy="444217"/>
            <a:chOff x="1926169" y="1632181"/>
            <a:chExt cx="540854" cy="333210"/>
          </a:xfrm>
        </p:grpSpPr>
        <p:sp>
          <p:nvSpPr>
            <p:cNvPr id="351" name="Rectangle 350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57" name="Straight Connector 356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4" name="Rectangle 353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55" name="Rectangle 354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56" name="Rectangle 355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366" name="Group 365"/>
          <p:cNvGrpSpPr/>
          <p:nvPr/>
        </p:nvGrpSpPr>
        <p:grpSpPr>
          <a:xfrm>
            <a:off x="3233999" y="4946214"/>
            <a:ext cx="721037" cy="444217"/>
            <a:chOff x="1926169" y="1632181"/>
            <a:chExt cx="540854" cy="333210"/>
          </a:xfrm>
        </p:grpSpPr>
        <p:sp>
          <p:nvSpPr>
            <p:cNvPr id="367" name="Rectangle 366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369" name="Group 368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73" name="Straight Connector 372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0" name="Rectangle 369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71" name="Rectangle 370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72" name="Rectangle 371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382" name="Group 381"/>
          <p:cNvGrpSpPr/>
          <p:nvPr/>
        </p:nvGrpSpPr>
        <p:grpSpPr>
          <a:xfrm>
            <a:off x="3956721" y="4946214"/>
            <a:ext cx="721037" cy="444217"/>
            <a:chOff x="1926169" y="1632181"/>
            <a:chExt cx="540854" cy="333210"/>
          </a:xfrm>
        </p:grpSpPr>
        <p:sp>
          <p:nvSpPr>
            <p:cNvPr id="383" name="Rectangle 382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385" name="Group 384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89" name="Straight Connector 388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6" name="Rectangle 385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87" name="Rectangle 386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88" name="Rectangle 387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414" name="Group 413"/>
          <p:cNvGrpSpPr/>
          <p:nvPr/>
        </p:nvGrpSpPr>
        <p:grpSpPr>
          <a:xfrm>
            <a:off x="3956721" y="4536918"/>
            <a:ext cx="721037" cy="444217"/>
            <a:chOff x="1926169" y="1632181"/>
            <a:chExt cx="540854" cy="333210"/>
          </a:xfrm>
        </p:grpSpPr>
        <p:sp>
          <p:nvSpPr>
            <p:cNvPr id="415" name="Rectangle 414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417" name="Group 416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21" name="Straight Connector 420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8" name="Rectangle 417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19" name="Rectangle 418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20" name="Rectangle 419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430" name="Group 429"/>
          <p:cNvGrpSpPr/>
          <p:nvPr/>
        </p:nvGrpSpPr>
        <p:grpSpPr>
          <a:xfrm>
            <a:off x="3233999" y="4127621"/>
            <a:ext cx="721037" cy="444217"/>
            <a:chOff x="1926169" y="1632181"/>
            <a:chExt cx="540854" cy="333210"/>
          </a:xfrm>
        </p:grpSpPr>
        <p:sp>
          <p:nvSpPr>
            <p:cNvPr id="431" name="Rectangle 430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32" name="Rectangle 431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433" name="Group 432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37" name="Straight Connector 436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4" name="Rectangle 433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35" name="Rectangle 434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36" name="Rectangle 435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446" name="Group 445"/>
          <p:cNvGrpSpPr/>
          <p:nvPr/>
        </p:nvGrpSpPr>
        <p:grpSpPr>
          <a:xfrm>
            <a:off x="3956721" y="4127621"/>
            <a:ext cx="721037" cy="444217"/>
            <a:chOff x="1926169" y="1632181"/>
            <a:chExt cx="540854" cy="333210"/>
          </a:xfrm>
        </p:grpSpPr>
        <p:sp>
          <p:nvSpPr>
            <p:cNvPr id="447" name="Rectangle 446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48" name="Rectangle 447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449" name="Group 448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53" name="Straight Connector 452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0" name="Rectangle 449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51" name="Rectangle 450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52" name="Rectangle 451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462" name="Group 461"/>
          <p:cNvGrpSpPr/>
          <p:nvPr/>
        </p:nvGrpSpPr>
        <p:grpSpPr>
          <a:xfrm>
            <a:off x="3233999" y="3718324"/>
            <a:ext cx="721037" cy="444217"/>
            <a:chOff x="1926169" y="1632181"/>
            <a:chExt cx="540854" cy="333210"/>
          </a:xfrm>
        </p:grpSpPr>
        <p:sp>
          <p:nvSpPr>
            <p:cNvPr id="463" name="Rectangle 462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64" name="Rectangle 463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465" name="Group 464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69" name="Straight Connector 468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Connector 475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6" name="Rectangle 465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67" name="Rectangle 466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68" name="Rectangle 467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478" name="Group 477"/>
          <p:cNvGrpSpPr/>
          <p:nvPr/>
        </p:nvGrpSpPr>
        <p:grpSpPr>
          <a:xfrm>
            <a:off x="3956721" y="3718324"/>
            <a:ext cx="721037" cy="444217"/>
            <a:chOff x="1926169" y="1632181"/>
            <a:chExt cx="540854" cy="333210"/>
          </a:xfrm>
        </p:grpSpPr>
        <p:sp>
          <p:nvSpPr>
            <p:cNvPr id="479" name="Rectangle 478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481" name="Group 480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85" name="Straight Connector 484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2" name="Rectangle 481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83" name="Rectangle 482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84" name="Rectangle 483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494" name="Group 493"/>
          <p:cNvGrpSpPr/>
          <p:nvPr/>
        </p:nvGrpSpPr>
        <p:grpSpPr>
          <a:xfrm>
            <a:off x="5370418" y="4946214"/>
            <a:ext cx="721037" cy="444217"/>
            <a:chOff x="1926169" y="1632181"/>
            <a:chExt cx="540854" cy="333210"/>
          </a:xfrm>
        </p:grpSpPr>
        <p:sp>
          <p:nvSpPr>
            <p:cNvPr id="495" name="Rectangle 494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96" name="Rectangle 495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497" name="Group 496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501" name="Straight Connector 500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Straight Connector 501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8" name="Rectangle 497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99" name="Rectangle 498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00" name="Rectangle 499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510" name="Group 509"/>
          <p:cNvGrpSpPr/>
          <p:nvPr/>
        </p:nvGrpSpPr>
        <p:grpSpPr>
          <a:xfrm>
            <a:off x="6093140" y="4946214"/>
            <a:ext cx="721037" cy="444217"/>
            <a:chOff x="1926169" y="1632181"/>
            <a:chExt cx="540854" cy="333210"/>
          </a:xfrm>
        </p:grpSpPr>
        <p:sp>
          <p:nvSpPr>
            <p:cNvPr id="511" name="Rectangle 510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12" name="Rectangle 511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513" name="Group 512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517" name="Straight Connector 516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Straight Connector 523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4" name="Rectangle 513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15" name="Rectangle 514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16" name="Rectangle 515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542" name="Group 541"/>
          <p:cNvGrpSpPr/>
          <p:nvPr/>
        </p:nvGrpSpPr>
        <p:grpSpPr>
          <a:xfrm>
            <a:off x="6093140" y="4536918"/>
            <a:ext cx="721037" cy="444217"/>
            <a:chOff x="1926169" y="1632181"/>
            <a:chExt cx="540854" cy="333210"/>
          </a:xfrm>
        </p:grpSpPr>
        <p:sp>
          <p:nvSpPr>
            <p:cNvPr id="543" name="Rectangle 542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44" name="Rectangle 543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545" name="Group 544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549" name="Straight Connector 548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Straight Connector 549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Straight Connector 550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Straight Connector 551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Connector 552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Straight Connector 553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Straight Connector 554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Straight Connector 555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Connector 556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6" name="Rectangle 545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47" name="Rectangle 546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48" name="Rectangle 547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558" name="Group 557"/>
          <p:cNvGrpSpPr/>
          <p:nvPr/>
        </p:nvGrpSpPr>
        <p:grpSpPr>
          <a:xfrm>
            <a:off x="5370418" y="4127621"/>
            <a:ext cx="721037" cy="444217"/>
            <a:chOff x="1926169" y="1632181"/>
            <a:chExt cx="540854" cy="333210"/>
          </a:xfrm>
        </p:grpSpPr>
        <p:sp>
          <p:nvSpPr>
            <p:cNvPr id="559" name="Rectangle 558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60" name="Rectangle 559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561" name="Group 560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565" name="Straight Connector 564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1" name="Straight Connector 570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2" name="Straight Connector 571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Straight Connector 572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2" name="Rectangle 561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63" name="Rectangle 562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574" name="Group 573"/>
          <p:cNvGrpSpPr/>
          <p:nvPr/>
        </p:nvGrpSpPr>
        <p:grpSpPr>
          <a:xfrm>
            <a:off x="6093140" y="4127621"/>
            <a:ext cx="721037" cy="444217"/>
            <a:chOff x="1926169" y="1632181"/>
            <a:chExt cx="540854" cy="333210"/>
          </a:xfrm>
        </p:grpSpPr>
        <p:sp>
          <p:nvSpPr>
            <p:cNvPr id="575" name="Rectangle 574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577" name="Group 576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581" name="Straight Connector 580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Straight Connector 584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Straight Connector 585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Straight Connector 586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8" name="Straight Connector 587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Straight Connector 588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8" name="Rectangle 577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79" name="Rectangle 578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80" name="Rectangle 579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590" name="Group 589"/>
          <p:cNvGrpSpPr/>
          <p:nvPr/>
        </p:nvGrpSpPr>
        <p:grpSpPr>
          <a:xfrm>
            <a:off x="5370418" y="3718324"/>
            <a:ext cx="721037" cy="444217"/>
            <a:chOff x="1926169" y="1632181"/>
            <a:chExt cx="540854" cy="333210"/>
          </a:xfrm>
        </p:grpSpPr>
        <p:sp>
          <p:nvSpPr>
            <p:cNvPr id="591" name="Rectangle 590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92" name="Rectangle 591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593" name="Group 592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597" name="Straight Connector 596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Connector 597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Straight Connector 598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0" name="Straight Connector 599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Straight Connector 600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Connector 601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Connector 602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Connector 603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Connector 604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4" name="Rectangle 593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95" name="Rectangle 594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96" name="Rectangle 595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606" name="Group 605"/>
          <p:cNvGrpSpPr/>
          <p:nvPr/>
        </p:nvGrpSpPr>
        <p:grpSpPr>
          <a:xfrm>
            <a:off x="6093140" y="3718324"/>
            <a:ext cx="721037" cy="444217"/>
            <a:chOff x="1926169" y="1632181"/>
            <a:chExt cx="540854" cy="333210"/>
          </a:xfrm>
        </p:grpSpPr>
        <p:sp>
          <p:nvSpPr>
            <p:cNvPr id="607" name="Rectangle 606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08" name="Rectangle 607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609" name="Group 608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613" name="Straight Connector 612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Connector 613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Connector 614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Straight Connector 615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Straight Connector 616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Straight Connector 617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Straight Connector 618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Straight Connector 619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Straight Connector 620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0" name="Rectangle 609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11" name="Rectangle 610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12" name="Rectangle 611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622" name="Group 621"/>
          <p:cNvGrpSpPr/>
          <p:nvPr/>
        </p:nvGrpSpPr>
        <p:grpSpPr>
          <a:xfrm>
            <a:off x="7515340" y="4946214"/>
            <a:ext cx="721037" cy="444217"/>
            <a:chOff x="1926169" y="1632181"/>
            <a:chExt cx="540854" cy="333210"/>
          </a:xfrm>
        </p:grpSpPr>
        <p:sp>
          <p:nvSpPr>
            <p:cNvPr id="623" name="Rectangle 622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24" name="Rectangle 623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625" name="Group 624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629" name="Straight Connector 628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Straight Connector 629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Straight Connector 630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Straight Connector 631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Straight Connector 632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Straight Connector 633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Straight Connector 634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Straight Connector 635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Straight Connector 636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6" name="Rectangle 625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27" name="Rectangle 626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28" name="Rectangle 627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638" name="Group 637"/>
          <p:cNvGrpSpPr/>
          <p:nvPr/>
        </p:nvGrpSpPr>
        <p:grpSpPr>
          <a:xfrm>
            <a:off x="8238062" y="4946214"/>
            <a:ext cx="721037" cy="444217"/>
            <a:chOff x="1926169" y="1632181"/>
            <a:chExt cx="540854" cy="333210"/>
          </a:xfrm>
        </p:grpSpPr>
        <p:sp>
          <p:nvSpPr>
            <p:cNvPr id="639" name="Rectangle 638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40" name="Rectangle 639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641" name="Group 640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645" name="Straight Connector 644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Straight Connector 645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Connector 646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Straight Connector 647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Straight Connector 648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Straight Connector 649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Straight Connector 650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Straight Connector 651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Straight Connector 652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2" name="Rectangle 641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43" name="Rectangle 642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44" name="Rectangle 643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670" name="Group 669"/>
          <p:cNvGrpSpPr/>
          <p:nvPr/>
        </p:nvGrpSpPr>
        <p:grpSpPr>
          <a:xfrm>
            <a:off x="8238062" y="4536918"/>
            <a:ext cx="721037" cy="444217"/>
            <a:chOff x="1926169" y="1632181"/>
            <a:chExt cx="540854" cy="333210"/>
          </a:xfrm>
        </p:grpSpPr>
        <p:sp>
          <p:nvSpPr>
            <p:cNvPr id="671" name="Rectangle 670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72" name="Rectangle 671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673" name="Group 672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677" name="Straight Connector 676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Straight Connector 677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Straight Connector 678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0" name="Straight Connector 679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1" name="Straight Connector 680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2" name="Straight Connector 681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3" name="Straight Connector 682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4" name="Straight Connector 683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5" name="Straight Connector 684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4" name="Rectangle 673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75" name="Rectangle 674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76" name="Rectangle 675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686" name="Group 685"/>
          <p:cNvGrpSpPr/>
          <p:nvPr/>
        </p:nvGrpSpPr>
        <p:grpSpPr>
          <a:xfrm>
            <a:off x="7515340" y="4127621"/>
            <a:ext cx="721037" cy="444217"/>
            <a:chOff x="1926169" y="1632181"/>
            <a:chExt cx="540854" cy="333210"/>
          </a:xfrm>
        </p:grpSpPr>
        <p:sp>
          <p:nvSpPr>
            <p:cNvPr id="687" name="Rectangle 686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88" name="Rectangle 687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689" name="Group 688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693" name="Straight Connector 692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4" name="Straight Connector 693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Straight Connector 694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6" name="Straight Connector 695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7" name="Straight Connector 696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8" name="Straight Connector 697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Straight Connector 698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0" name="Straight Connector 699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1" name="Straight Connector 700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0" name="Rectangle 689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91" name="Rectangle 690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92" name="Rectangle 691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702" name="Group 701"/>
          <p:cNvGrpSpPr/>
          <p:nvPr/>
        </p:nvGrpSpPr>
        <p:grpSpPr>
          <a:xfrm>
            <a:off x="8238062" y="4127621"/>
            <a:ext cx="721037" cy="444217"/>
            <a:chOff x="1926169" y="1632181"/>
            <a:chExt cx="540854" cy="333210"/>
          </a:xfrm>
        </p:grpSpPr>
        <p:sp>
          <p:nvSpPr>
            <p:cNvPr id="703" name="Rectangle 702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04" name="Rectangle 703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705" name="Group 704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709" name="Straight Connector 708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0" name="Straight Connector 709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1" name="Straight Connector 710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2" name="Straight Connector 711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3" name="Straight Connector 712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4" name="Straight Connector 713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5" name="Straight Connector 714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6" name="Straight Connector 715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7" name="Straight Connector 716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6" name="Rectangle 705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07" name="Rectangle 706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08" name="Rectangle 707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718" name="Group 717"/>
          <p:cNvGrpSpPr/>
          <p:nvPr/>
        </p:nvGrpSpPr>
        <p:grpSpPr>
          <a:xfrm>
            <a:off x="7515340" y="3718324"/>
            <a:ext cx="721037" cy="444217"/>
            <a:chOff x="1926169" y="1632181"/>
            <a:chExt cx="540854" cy="333210"/>
          </a:xfrm>
        </p:grpSpPr>
        <p:sp>
          <p:nvSpPr>
            <p:cNvPr id="719" name="Rectangle 718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20" name="Rectangle 719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721" name="Group 720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725" name="Straight Connector 724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6" name="Straight Connector 725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7" name="Straight Connector 726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8" name="Straight Connector 727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9" name="Straight Connector 728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0" name="Straight Connector 729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1" name="Straight Connector 730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2" name="Straight Connector 731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3" name="Straight Connector 732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2" name="Rectangle 721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23" name="Rectangle 722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24" name="Rectangle 723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734" name="Group 733"/>
          <p:cNvGrpSpPr/>
          <p:nvPr/>
        </p:nvGrpSpPr>
        <p:grpSpPr>
          <a:xfrm>
            <a:off x="8238062" y="3718324"/>
            <a:ext cx="721037" cy="444217"/>
            <a:chOff x="1926169" y="1632181"/>
            <a:chExt cx="540854" cy="333210"/>
          </a:xfrm>
        </p:grpSpPr>
        <p:sp>
          <p:nvSpPr>
            <p:cNvPr id="735" name="Rectangle 734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36" name="Rectangle 735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737" name="Group 736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741" name="Straight Connector 740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2" name="Straight Connector 741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3" name="Straight Connector 742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4" name="Straight Connector 743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5" name="Straight Connector 744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6" name="Straight Connector 745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7" name="Straight Connector 746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8" name="Straight Connector 747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9" name="Straight Connector 748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8" name="Rectangle 737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39" name="Rectangle 738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40" name="Rectangle 739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750" name="Group 749"/>
          <p:cNvGrpSpPr/>
          <p:nvPr/>
        </p:nvGrpSpPr>
        <p:grpSpPr>
          <a:xfrm>
            <a:off x="9660261" y="4946214"/>
            <a:ext cx="721037" cy="444217"/>
            <a:chOff x="1926169" y="1632181"/>
            <a:chExt cx="540854" cy="333210"/>
          </a:xfrm>
        </p:grpSpPr>
        <p:sp>
          <p:nvSpPr>
            <p:cNvPr id="751" name="Rectangle 750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52" name="Rectangle 751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753" name="Group 752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757" name="Straight Connector 756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8" name="Straight Connector 757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9" name="Straight Connector 758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0" name="Straight Connector 759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1" name="Straight Connector 760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2" name="Straight Connector 761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3" name="Straight Connector 762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4" name="Straight Connector 763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5" name="Straight Connector 764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4" name="Rectangle 753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55" name="Rectangle 754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56" name="Rectangle 755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766" name="Group 765"/>
          <p:cNvGrpSpPr/>
          <p:nvPr/>
        </p:nvGrpSpPr>
        <p:grpSpPr>
          <a:xfrm>
            <a:off x="10382983" y="4946214"/>
            <a:ext cx="721037" cy="444217"/>
            <a:chOff x="1926169" y="1632181"/>
            <a:chExt cx="540854" cy="333210"/>
          </a:xfrm>
        </p:grpSpPr>
        <p:sp>
          <p:nvSpPr>
            <p:cNvPr id="767" name="Rectangle 766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68" name="Rectangle 767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769" name="Group 768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773" name="Straight Connector 772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4" name="Straight Connector 773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5" name="Straight Connector 774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6" name="Straight Connector 775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7" name="Straight Connector 776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8" name="Straight Connector 777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9" name="Straight Connector 778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0" name="Straight Connector 779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1" name="Straight Connector 780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0" name="Rectangle 769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71" name="Rectangle 770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72" name="Rectangle 771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798" name="Group 797"/>
          <p:cNvGrpSpPr/>
          <p:nvPr/>
        </p:nvGrpSpPr>
        <p:grpSpPr>
          <a:xfrm>
            <a:off x="10382983" y="4536918"/>
            <a:ext cx="721037" cy="444217"/>
            <a:chOff x="1926169" y="1632181"/>
            <a:chExt cx="540854" cy="333210"/>
          </a:xfrm>
        </p:grpSpPr>
        <p:sp>
          <p:nvSpPr>
            <p:cNvPr id="799" name="Rectangle 798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00" name="Rectangle 799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01" name="Group 800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805" name="Straight Connector 804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6" name="Straight Connector 805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7" name="Straight Connector 806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8" name="Straight Connector 807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9" name="Straight Connector 808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0" name="Straight Connector 809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1" name="Straight Connector 810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2" name="Straight Connector 811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3" name="Straight Connector 812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2" name="Rectangle 801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03" name="Rectangle 802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04" name="Rectangle 803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814" name="Group 813"/>
          <p:cNvGrpSpPr/>
          <p:nvPr/>
        </p:nvGrpSpPr>
        <p:grpSpPr>
          <a:xfrm>
            <a:off x="9660261" y="4127621"/>
            <a:ext cx="721037" cy="444217"/>
            <a:chOff x="1926169" y="1632181"/>
            <a:chExt cx="540854" cy="333210"/>
          </a:xfrm>
        </p:grpSpPr>
        <p:sp>
          <p:nvSpPr>
            <p:cNvPr id="815" name="Rectangle 814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16" name="Rectangle 815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17" name="Group 816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821" name="Straight Connector 820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" name="Straight Connector 821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" name="Straight Connector 822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4" name="Straight Connector 823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5" name="Straight Connector 824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6" name="Straight Connector 825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7" name="Straight Connector 826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8" name="Straight Connector 827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9" name="Straight Connector 828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8" name="Rectangle 817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19" name="Rectangle 818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20" name="Rectangle 819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830" name="Group 829"/>
          <p:cNvGrpSpPr/>
          <p:nvPr/>
        </p:nvGrpSpPr>
        <p:grpSpPr>
          <a:xfrm>
            <a:off x="10382983" y="4127621"/>
            <a:ext cx="721037" cy="444217"/>
            <a:chOff x="1926169" y="1632181"/>
            <a:chExt cx="540854" cy="333210"/>
          </a:xfrm>
        </p:grpSpPr>
        <p:sp>
          <p:nvSpPr>
            <p:cNvPr id="831" name="Rectangle 830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32" name="Rectangle 831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33" name="Group 832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837" name="Straight Connector 836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8" name="Straight Connector 837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Straight Connector 838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Straight Connector 839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Straight Connector 840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Straight Connector 841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Straight Connector 842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Straight Connector 843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5" name="Straight Connector 844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4" name="Rectangle 833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35" name="Rectangle 834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36" name="Rectangle 835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846" name="Group 845"/>
          <p:cNvGrpSpPr/>
          <p:nvPr/>
        </p:nvGrpSpPr>
        <p:grpSpPr>
          <a:xfrm>
            <a:off x="9660261" y="3718324"/>
            <a:ext cx="721037" cy="444217"/>
            <a:chOff x="1926169" y="1632181"/>
            <a:chExt cx="540854" cy="333210"/>
          </a:xfrm>
        </p:grpSpPr>
        <p:sp>
          <p:nvSpPr>
            <p:cNvPr id="847" name="Rectangle 846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48" name="Rectangle 847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49" name="Group 848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853" name="Straight Connector 852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4" name="Straight Connector 853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5" name="Straight Connector 854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Straight Connector 855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Straight Connector 856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Straight Connector 857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9" name="Straight Connector 858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0" name="Straight Connector 859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1" name="Straight Connector 860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0" name="Rectangle 849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51" name="Rectangle 850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52" name="Rectangle 851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862" name="Group 861"/>
          <p:cNvGrpSpPr/>
          <p:nvPr/>
        </p:nvGrpSpPr>
        <p:grpSpPr>
          <a:xfrm>
            <a:off x="10382983" y="3718324"/>
            <a:ext cx="721037" cy="444217"/>
            <a:chOff x="1926169" y="1632181"/>
            <a:chExt cx="540854" cy="333210"/>
          </a:xfrm>
        </p:grpSpPr>
        <p:sp>
          <p:nvSpPr>
            <p:cNvPr id="863" name="Rectangle 862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64" name="Rectangle 863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65" name="Group 864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869" name="Straight Connector 868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0" name="Straight Connector 869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Straight Connector 870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2" name="Straight Connector 871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" name="Straight Connector 872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4" name="Straight Connector 873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Straight Connector 874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Straight Connector 875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7" name="Straight Connector 876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6" name="Rectangle 865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67" name="Rectangle 866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68" name="Rectangle 867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897" name="Group 896"/>
          <p:cNvGrpSpPr/>
          <p:nvPr/>
        </p:nvGrpSpPr>
        <p:grpSpPr>
          <a:xfrm>
            <a:off x="1067227" y="2875601"/>
            <a:ext cx="721037" cy="444217"/>
            <a:chOff x="1926169" y="1632181"/>
            <a:chExt cx="540854" cy="333210"/>
          </a:xfrm>
        </p:grpSpPr>
        <p:sp>
          <p:nvSpPr>
            <p:cNvPr id="898" name="Rectangle 897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99" name="Rectangle 898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900" name="Group 899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904" name="Straight Connector 903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5" name="Straight Connector 904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6" name="Straight Connector 905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7" name="Straight Connector 906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8" name="Straight Connector 907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" name="Straight Connector 908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0" name="Straight Connector 909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1" name="Straight Connector 910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2" name="Straight Connector 911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1" name="Rectangle 900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02" name="Rectangle 901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03" name="Rectangle 902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913" name="Group 912"/>
          <p:cNvGrpSpPr/>
          <p:nvPr/>
        </p:nvGrpSpPr>
        <p:grpSpPr>
          <a:xfrm>
            <a:off x="1789949" y="2875601"/>
            <a:ext cx="721037" cy="444217"/>
            <a:chOff x="1926169" y="1632181"/>
            <a:chExt cx="540854" cy="333210"/>
          </a:xfrm>
        </p:grpSpPr>
        <p:sp>
          <p:nvSpPr>
            <p:cNvPr id="914" name="Rectangle 913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15" name="Rectangle 914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916" name="Group 915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920" name="Straight Connector 919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1" name="Straight Connector 920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" name="Straight Connector 921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3" name="Straight Connector 922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" name="Straight Connector 923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" name="Straight Connector 924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" name="Straight Connector 925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" name="Straight Connector 926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" name="Straight Connector 927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7" name="Rectangle 916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18" name="Rectangle 917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19" name="Rectangle 918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929" name="Group 928"/>
          <p:cNvGrpSpPr/>
          <p:nvPr/>
        </p:nvGrpSpPr>
        <p:grpSpPr>
          <a:xfrm>
            <a:off x="1067227" y="2466304"/>
            <a:ext cx="721037" cy="444217"/>
            <a:chOff x="1926169" y="1632181"/>
            <a:chExt cx="540854" cy="333210"/>
          </a:xfrm>
        </p:grpSpPr>
        <p:sp>
          <p:nvSpPr>
            <p:cNvPr id="930" name="Rectangle 929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31" name="Rectangle 930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932" name="Group 931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936" name="Straight Connector 935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Straight Connector 936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Straight Connector 937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Straight Connector 938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Straight Connector 939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Straight Connector 940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2" name="Straight Connector 941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3" name="Straight Connector 942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Straight Connector 943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3" name="Rectangle 932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34" name="Rectangle 933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35" name="Rectangle 934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945" name="Group 944"/>
          <p:cNvGrpSpPr/>
          <p:nvPr/>
        </p:nvGrpSpPr>
        <p:grpSpPr>
          <a:xfrm>
            <a:off x="1789949" y="2466304"/>
            <a:ext cx="721037" cy="444217"/>
            <a:chOff x="1926169" y="1632181"/>
            <a:chExt cx="540854" cy="333210"/>
          </a:xfrm>
        </p:grpSpPr>
        <p:sp>
          <p:nvSpPr>
            <p:cNvPr id="946" name="Rectangle 945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47" name="Rectangle 946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948" name="Group 947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952" name="Straight Connector 951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3" name="Straight Connector 952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4" name="Straight Connector 953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5" name="Straight Connector 954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6" name="Straight Connector 955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7" name="Straight Connector 956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8" name="Straight Connector 957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9" name="Straight Connector 958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0" name="Straight Connector 959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9" name="Rectangle 948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50" name="Rectangle 949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51" name="Rectangle 950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961" name="Group 960"/>
          <p:cNvGrpSpPr/>
          <p:nvPr/>
        </p:nvGrpSpPr>
        <p:grpSpPr>
          <a:xfrm>
            <a:off x="1067227" y="2057007"/>
            <a:ext cx="721037" cy="444217"/>
            <a:chOff x="1926169" y="1632181"/>
            <a:chExt cx="540854" cy="333210"/>
          </a:xfrm>
        </p:grpSpPr>
        <p:sp>
          <p:nvSpPr>
            <p:cNvPr id="962" name="Rectangle 961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63" name="Rectangle 962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964" name="Group 963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968" name="Straight Connector 967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9" name="Straight Connector 968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0" name="Straight Connector 969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1" name="Straight Connector 970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2" name="Straight Connector 971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3" name="Straight Connector 972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4" name="Straight Connector 973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5" name="Straight Connector 974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6" name="Straight Connector 975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5" name="Rectangle 964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66" name="Rectangle 965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67" name="Rectangle 966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977" name="Group 976"/>
          <p:cNvGrpSpPr/>
          <p:nvPr/>
        </p:nvGrpSpPr>
        <p:grpSpPr>
          <a:xfrm>
            <a:off x="1789949" y="2057007"/>
            <a:ext cx="721037" cy="444217"/>
            <a:chOff x="1926169" y="1632181"/>
            <a:chExt cx="540854" cy="333210"/>
          </a:xfrm>
        </p:grpSpPr>
        <p:sp>
          <p:nvSpPr>
            <p:cNvPr id="978" name="Rectangle 977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79" name="Rectangle 978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980" name="Group 979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984" name="Straight Connector 983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5" name="Straight Connector 984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6" name="Straight Connector 985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7" name="Straight Connector 986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8" name="Straight Connector 987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9" name="Straight Connector 988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0" name="Straight Connector 989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1" name="Straight Connector 990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2" name="Straight Connector 991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1" name="Rectangle 980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82" name="Rectangle 981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83" name="Rectangle 982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993" name="Group 992"/>
          <p:cNvGrpSpPr/>
          <p:nvPr/>
        </p:nvGrpSpPr>
        <p:grpSpPr>
          <a:xfrm>
            <a:off x="1067227" y="1647710"/>
            <a:ext cx="721037" cy="444217"/>
            <a:chOff x="1926169" y="1632181"/>
            <a:chExt cx="540854" cy="333210"/>
          </a:xfrm>
        </p:grpSpPr>
        <p:sp>
          <p:nvSpPr>
            <p:cNvPr id="994" name="Rectangle 993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95" name="Rectangle 994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996" name="Group 995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000" name="Straight Connector 999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1" name="Straight Connector 1000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2" name="Straight Connector 1001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3" name="Straight Connector 1002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4" name="Straight Connector 1003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5" name="Straight Connector 1004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6" name="Straight Connector 1005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7" name="Straight Connector 1006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8" name="Straight Connector 1007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7" name="Rectangle 996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98" name="Rectangle 997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99" name="Rectangle 998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009" name="Group 1008"/>
          <p:cNvGrpSpPr/>
          <p:nvPr/>
        </p:nvGrpSpPr>
        <p:grpSpPr>
          <a:xfrm>
            <a:off x="1789949" y="1647710"/>
            <a:ext cx="721037" cy="444217"/>
            <a:chOff x="1926169" y="1632181"/>
            <a:chExt cx="540854" cy="333210"/>
          </a:xfrm>
        </p:grpSpPr>
        <p:sp>
          <p:nvSpPr>
            <p:cNvPr id="1010" name="Rectangle 1009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11" name="Rectangle 1010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12" name="Group 1011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016" name="Straight Connector 1015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7" name="Straight Connector 1016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8" name="Straight Connector 1017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9" name="Straight Connector 1018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0" name="Straight Connector 1019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1" name="Straight Connector 1020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2" name="Straight Connector 1021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3" name="Straight Connector 1022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Straight Connector 1023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3" name="Rectangle 1012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14" name="Rectangle 1013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15" name="Rectangle 1014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025" name="Group 1024"/>
          <p:cNvGrpSpPr/>
          <p:nvPr/>
        </p:nvGrpSpPr>
        <p:grpSpPr>
          <a:xfrm>
            <a:off x="3248687" y="2875601"/>
            <a:ext cx="721037" cy="444217"/>
            <a:chOff x="1926169" y="1632181"/>
            <a:chExt cx="540854" cy="333210"/>
          </a:xfrm>
        </p:grpSpPr>
        <p:sp>
          <p:nvSpPr>
            <p:cNvPr id="1026" name="Rectangle 1025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27" name="Rectangle 1026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28" name="Group 1027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032" name="Straight Connector 1031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Connector 1032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Straight Connector 1033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Straight Connector 1034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Straight Connector 1035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Straight Connector 1036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Straight Connector 1037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9" name="Straight Connector 1038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Straight Connector 1039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9" name="Rectangle 1028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30" name="Rectangle 1029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31" name="Rectangle 1030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041" name="Group 1040"/>
          <p:cNvGrpSpPr/>
          <p:nvPr/>
        </p:nvGrpSpPr>
        <p:grpSpPr>
          <a:xfrm>
            <a:off x="3971409" y="2875601"/>
            <a:ext cx="721037" cy="444217"/>
            <a:chOff x="1926169" y="1632181"/>
            <a:chExt cx="540854" cy="333210"/>
          </a:xfrm>
        </p:grpSpPr>
        <p:sp>
          <p:nvSpPr>
            <p:cNvPr id="1042" name="Rectangle 1041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43" name="Rectangle 1042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44" name="Group 1043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048" name="Straight Connector 1047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9" name="Straight Connector 1048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0" name="Straight Connector 1049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Connector 1050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Connector 1051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Connector 1052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Connector 1053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Connector 1054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Connector 1055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5" name="Rectangle 1044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46" name="Rectangle 1045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47" name="Rectangle 1046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057" name="Group 1056"/>
          <p:cNvGrpSpPr/>
          <p:nvPr/>
        </p:nvGrpSpPr>
        <p:grpSpPr>
          <a:xfrm>
            <a:off x="3248687" y="2466304"/>
            <a:ext cx="721037" cy="444217"/>
            <a:chOff x="1926169" y="1632181"/>
            <a:chExt cx="540854" cy="333210"/>
          </a:xfrm>
        </p:grpSpPr>
        <p:sp>
          <p:nvSpPr>
            <p:cNvPr id="1058" name="Rectangle 1057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59" name="Rectangle 1058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60" name="Group 1059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064" name="Straight Connector 1063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Connector 1064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Connector 1065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Connector 1066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Connector 1067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Connector 1068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Straight Connector 1069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Connector 1070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Connector 1071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1" name="Rectangle 1060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62" name="Rectangle 1061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63" name="Rectangle 1062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073" name="Group 1072"/>
          <p:cNvGrpSpPr/>
          <p:nvPr/>
        </p:nvGrpSpPr>
        <p:grpSpPr>
          <a:xfrm>
            <a:off x="3971409" y="2466304"/>
            <a:ext cx="721037" cy="444217"/>
            <a:chOff x="1926169" y="1632181"/>
            <a:chExt cx="540854" cy="333210"/>
          </a:xfrm>
        </p:grpSpPr>
        <p:sp>
          <p:nvSpPr>
            <p:cNvPr id="1074" name="Rectangle 1073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75" name="Rectangle 1074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76" name="Group 1075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080" name="Straight Connector 1079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3" name="Straight Connector 1082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4" name="Straight Connector 1083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5" name="Straight Connector 1084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6" name="Straight Connector 1085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7" name="Straight Connector 1086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8" name="Straight Connector 1087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7" name="Rectangle 1076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78" name="Rectangle 1077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79" name="Rectangle 1078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089" name="Group 1088"/>
          <p:cNvGrpSpPr/>
          <p:nvPr/>
        </p:nvGrpSpPr>
        <p:grpSpPr>
          <a:xfrm>
            <a:off x="3248687" y="2057007"/>
            <a:ext cx="721037" cy="444217"/>
            <a:chOff x="1926169" y="1632181"/>
            <a:chExt cx="540854" cy="333210"/>
          </a:xfrm>
        </p:grpSpPr>
        <p:sp>
          <p:nvSpPr>
            <p:cNvPr id="1090" name="Rectangle 1089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91" name="Rectangle 1090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92" name="Group 1091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096" name="Straight Connector 1095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7" name="Straight Connector 1096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8" name="Straight Connector 1097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9" name="Straight Connector 1098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0" name="Straight Connector 1099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1" name="Straight Connector 1100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2" name="Straight Connector 1101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3" name="Straight Connector 1102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4" name="Straight Connector 1103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3" name="Rectangle 1092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94" name="Rectangle 1093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95" name="Rectangle 1094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105" name="Group 1104"/>
          <p:cNvGrpSpPr/>
          <p:nvPr/>
        </p:nvGrpSpPr>
        <p:grpSpPr>
          <a:xfrm>
            <a:off x="3971409" y="2057007"/>
            <a:ext cx="721037" cy="444217"/>
            <a:chOff x="1926169" y="1632181"/>
            <a:chExt cx="540854" cy="333210"/>
          </a:xfrm>
        </p:grpSpPr>
        <p:sp>
          <p:nvSpPr>
            <p:cNvPr id="1106" name="Rectangle 1105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07" name="Rectangle 1106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108" name="Group 1107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112" name="Straight Connector 1111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3" name="Straight Connector 1112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4" name="Straight Connector 1113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5" name="Straight Connector 1114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6" name="Straight Connector 1115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7" name="Straight Connector 1116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8" name="Straight Connector 1117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9" name="Straight Connector 1118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0" name="Straight Connector 1119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9" name="Rectangle 1108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10" name="Rectangle 1109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11" name="Rectangle 1110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121" name="Group 1120"/>
          <p:cNvGrpSpPr/>
          <p:nvPr/>
        </p:nvGrpSpPr>
        <p:grpSpPr>
          <a:xfrm>
            <a:off x="3248687" y="1647710"/>
            <a:ext cx="721037" cy="444217"/>
            <a:chOff x="1926169" y="1632181"/>
            <a:chExt cx="540854" cy="333210"/>
          </a:xfrm>
        </p:grpSpPr>
        <p:sp>
          <p:nvSpPr>
            <p:cNvPr id="1122" name="Rectangle 1121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23" name="Rectangle 1122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124" name="Group 1123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128" name="Straight Connector 1127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9" name="Straight Connector 1128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0" name="Straight Connector 1129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1" name="Straight Connector 1130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2" name="Straight Connector 1131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3" name="Straight Connector 1132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4" name="Straight Connector 1133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5" name="Straight Connector 1134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6" name="Straight Connector 1135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5" name="Rectangle 1124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26" name="Rectangle 1125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27" name="Rectangle 1126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137" name="Group 1136"/>
          <p:cNvGrpSpPr/>
          <p:nvPr/>
        </p:nvGrpSpPr>
        <p:grpSpPr>
          <a:xfrm>
            <a:off x="3971409" y="1647710"/>
            <a:ext cx="721037" cy="444217"/>
            <a:chOff x="1926169" y="1632181"/>
            <a:chExt cx="540854" cy="333210"/>
          </a:xfrm>
        </p:grpSpPr>
        <p:sp>
          <p:nvSpPr>
            <p:cNvPr id="1138" name="Rectangle 1137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39" name="Rectangle 1138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140" name="Group 1139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144" name="Straight Connector 1143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5" name="Straight Connector 1144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6" name="Straight Connector 1145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7" name="Straight Connector 1146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8" name="Straight Connector 1147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9" name="Straight Connector 1148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0" name="Straight Connector 1149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1" name="Straight Connector 1150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2" name="Straight Connector 1151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1" name="Rectangle 1140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42" name="Rectangle 1141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43" name="Rectangle 1142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153" name="Group 1152"/>
          <p:cNvGrpSpPr/>
          <p:nvPr/>
        </p:nvGrpSpPr>
        <p:grpSpPr>
          <a:xfrm>
            <a:off x="5385105" y="2875601"/>
            <a:ext cx="721037" cy="444217"/>
            <a:chOff x="1926169" y="1632181"/>
            <a:chExt cx="540854" cy="333210"/>
          </a:xfrm>
        </p:grpSpPr>
        <p:sp>
          <p:nvSpPr>
            <p:cNvPr id="1154" name="Rectangle 1153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55" name="Rectangle 1154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156" name="Group 1155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160" name="Straight Connector 1159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1" name="Straight Connector 1160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2" name="Straight Connector 1161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3" name="Straight Connector 1162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Connector 1163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Connector 1164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Connector 1165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Connector 1166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Connector 1167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7" name="Rectangle 1156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58" name="Rectangle 1157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59" name="Rectangle 1158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169" name="Group 1168"/>
          <p:cNvGrpSpPr/>
          <p:nvPr/>
        </p:nvGrpSpPr>
        <p:grpSpPr>
          <a:xfrm>
            <a:off x="6107827" y="2875601"/>
            <a:ext cx="721037" cy="444217"/>
            <a:chOff x="1926169" y="1632181"/>
            <a:chExt cx="540854" cy="333210"/>
          </a:xfrm>
        </p:grpSpPr>
        <p:sp>
          <p:nvSpPr>
            <p:cNvPr id="1170" name="Rectangle 1169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71" name="Rectangle 1170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172" name="Group 1171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176" name="Straight Connector 1175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7" name="Straight Connector 1176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8" name="Straight Connector 1177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9" name="Straight Connector 1178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0" name="Straight Connector 1179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1" name="Straight Connector 1180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2" name="Straight Connector 1181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3" name="Straight Connector 1182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4" name="Straight Connector 1183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3" name="Rectangle 1172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74" name="Rectangle 1173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75" name="Rectangle 1174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185" name="Group 1184"/>
          <p:cNvGrpSpPr/>
          <p:nvPr/>
        </p:nvGrpSpPr>
        <p:grpSpPr>
          <a:xfrm>
            <a:off x="5385105" y="2466304"/>
            <a:ext cx="721037" cy="444217"/>
            <a:chOff x="1926169" y="1632181"/>
            <a:chExt cx="540854" cy="333210"/>
          </a:xfrm>
        </p:grpSpPr>
        <p:sp>
          <p:nvSpPr>
            <p:cNvPr id="1186" name="Rectangle 1185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87" name="Rectangle 1186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188" name="Group 1187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192" name="Straight Connector 1191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3" name="Straight Connector 1192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4" name="Straight Connector 1193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5" name="Straight Connector 1194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6" name="Straight Connector 1195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7" name="Straight Connector 1196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8" name="Straight Connector 1197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9" name="Straight Connector 1198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0" name="Straight Connector 1199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9" name="Rectangle 1188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90" name="Rectangle 1189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91" name="Rectangle 1190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201" name="Group 1200"/>
          <p:cNvGrpSpPr/>
          <p:nvPr/>
        </p:nvGrpSpPr>
        <p:grpSpPr>
          <a:xfrm>
            <a:off x="6107827" y="2466304"/>
            <a:ext cx="721037" cy="444217"/>
            <a:chOff x="1926169" y="1632181"/>
            <a:chExt cx="540854" cy="333210"/>
          </a:xfrm>
        </p:grpSpPr>
        <p:sp>
          <p:nvSpPr>
            <p:cNvPr id="1202" name="Rectangle 1201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03" name="Rectangle 1202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204" name="Group 1203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208" name="Straight Connector 1207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9" name="Straight Connector 1208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Straight Connector 1209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1" name="Straight Connector 1210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2" name="Straight Connector 1211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3" name="Straight Connector 1212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4" name="Straight Connector 1213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5" name="Straight Connector 1214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6" name="Straight Connector 1215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5" name="Rectangle 1204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06" name="Rectangle 1205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07" name="Rectangle 1206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217" name="Group 1216"/>
          <p:cNvGrpSpPr/>
          <p:nvPr/>
        </p:nvGrpSpPr>
        <p:grpSpPr>
          <a:xfrm>
            <a:off x="5385105" y="2057007"/>
            <a:ext cx="721037" cy="444217"/>
            <a:chOff x="1926169" y="1632181"/>
            <a:chExt cx="540854" cy="333210"/>
          </a:xfrm>
        </p:grpSpPr>
        <p:sp>
          <p:nvSpPr>
            <p:cNvPr id="1218" name="Rectangle 1217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19" name="Rectangle 1218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220" name="Group 1219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224" name="Straight Connector 1223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5" name="Straight Connector 1224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6" name="Straight Connector 1225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7" name="Straight Connector 1226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8" name="Straight Connector 1227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9" name="Straight Connector 1228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0" name="Straight Connector 1229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1" name="Straight Connector 1230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2" name="Straight Connector 1231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1" name="Rectangle 1220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22" name="Rectangle 1221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23" name="Rectangle 1222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233" name="Group 1232"/>
          <p:cNvGrpSpPr/>
          <p:nvPr/>
        </p:nvGrpSpPr>
        <p:grpSpPr>
          <a:xfrm>
            <a:off x="6107827" y="2057007"/>
            <a:ext cx="721037" cy="444217"/>
            <a:chOff x="1926169" y="1632181"/>
            <a:chExt cx="540854" cy="333210"/>
          </a:xfrm>
        </p:grpSpPr>
        <p:sp>
          <p:nvSpPr>
            <p:cNvPr id="1234" name="Rectangle 1233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35" name="Rectangle 1234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236" name="Group 1235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240" name="Straight Connector 1239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1" name="Straight Connector 1240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2" name="Straight Connector 1241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3" name="Straight Connector 1242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4" name="Straight Connector 1243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5" name="Straight Connector 1244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6" name="Straight Connector 1245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7" name="Straight Connector 1246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8" name="Straight Connector 1247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7" name="Rectangle 1236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38" name="Rectangle 1237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39" name="Rectangle 1238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249" name="Group 1248"/>
          <p:cNvGrpSpPr/>
          <p:nvPr/>
        </p:nvGrpSpPr>
        <p:grpSpPr>
          <a:xfrm>
            <a:off x="5385105" y="1647710"/>
            <a:ext cx="721037" cy="444217"/>
            <a:chOff x="1926169" y="1632181"/>
            <a:chExt cx="540854" cy="333210"/>
          </a:xfrm>
        </p:grpSpPr>
        <p:sp>
          <p:nvSpPr>
            <p:cNvPr id="1250" name="Rectangle 1249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51" name="Rectangle 1250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252" name="Group 1251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256" name="Straight Connector 1255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7" name="Straight Connector 1256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8" name="Straight Connector 1257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9" name="Straight Connector 1258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0" name="Straight Connector 1259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1" name="Straight Connector 1260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2" name="Straight Connector 1261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3" name="Straight Connector 1262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4" name="Straight Connector 1263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3" name="Rectangle 1252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54" name="Rectangle 1253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55" name="Rectangle 1254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265" name="Group 1264"/>
          <p:cNvGrpSpPr/>
          <p:nvPr/>
        </p:nvGrpSpPr>
        <p:grpSpPr>
          <a:xfrm>
            <a:off x="6107827" y="1647710"/>
            <a:ext cx="721037" cy="444217"/>
            <a:chOff x="1926169" y="1632181"/>
            <a:chExt cx="540854" cy="333210"/>
          </a:xfrm>
        </p:grpSpPr>
        <p:sp>
          <p:nvSpPr>
            <p:cNvPr id="1266" name="Rectangle 1265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67" name="Rectangle 1266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268" name="Group 1267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272" name="Straight Connector 1271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3" name="Straight Connector 1272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4" name="Straight Connector 1273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5" name="Straight Connector 1274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6" name="Straight Connector 1275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7" name="Straight Connector 1276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8" name="Straight Connector 1277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9" name="Straight Connector 1278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0" name="Straight Connector 1279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9" name="Rectangle 1268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70" name="Rectangle 1269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71" name="Rectangle 1270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281" name="Group 1280"/>
          <p:cNvGrpSpPr/>
          <p:nvPr/>
        </p:nvGrpSpPr>
        <p:grpSpPr>
          <a:xfrm>
            <a:off x="7530027" y="2875601"/>
            <a:ext cx="721037" cy="444217"/>
            <a:chOff x="1926169" y="1632181"/>
            <a:chExt cx="540854" cy="333210"/>
          </a:xfrm>
        </p:grpSpPr>
        <p:sp>
          <p:nvSpPr>
            <p:cNvPr id="1282" name="Rectangle 1281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83" name="Rectangle 1282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284" name="Group 1283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288" name="Straight Connector 1287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9" name="Straight Connector 1288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0" name="Straight Connector 1289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1" name="Straight Connector 1290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2" name="Straight Connector 1291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3" name="Straight Connector 1292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4" name="Straight Connector 1293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5" name="Straight Connector 1294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6" name="Straight Connector 1295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5" name="Rectangle 1284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86" name="Rectangle 1285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87" name="Rectangle 1286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297" name="Group 1296"/>
          <p:cNvGrpSpPr/>
          <p:nvPr/>
        </p:nvGrpSpPr>
        <p:grpSpPr>
          <a:xfrm>
            <a:off x="8252749" y="2875601"/>
            <a:ext cx="721037" cy="444217"/>
            <a:chOff x="1926169" y="1632181"/>
            <a:chExt cx="540854" cy="333210"/>
          </a:xfrm>
        </p:grpSpPr>
        <p:sp>
          <p:nvSpPr>
            <p:cNvPr id="1298" name="Rectangle 1297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99" name="Rectangle 1298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300" name="Group 1299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304" name="Straight Connector 1303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5" name="Straight Connector 1304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6" name="Straight Connector 1305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7" name="Straight Connector 1306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8" name="Straight Connector 1307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9" name="Straight Connector 1308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0" name="Straight Connector 1309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1" name="Straight Connector 1310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2" name="Straight Connector 1311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01" name="Rectangle 1300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02" name="Rectangle 1301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03" name="Rectangle 1302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313" name="Group 1312"/>
          <p:cNvGrpSpPr/>
          <p:nvPr/>
        </p:nvGrpSpPr>
        <p:grpSpPr>
          <a:xfrm>
            <a:off x="7530027" y="2466304"/>
            <a:ext cx="721037" cy="444217"/>
            <a:chOff x="1926169" y="1632181"/>
            <a:chExt cx="540854" cy="333210"/>
          </a:xfrm>
        </p:grpSpPr>
        <p:sp>
          <p:nvSpPr>
            <p:cNvPr id="1314" name="Rectangle 1313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15" name="Rectangle 1314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316" name="Group 1315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320" name="Straight Connector 1319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1" name="Straight Connector 1320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2" name="Straight Connector 1321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3" name="Straight Connector 1322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4" name="Straight Connector 1323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5" name="Straight Connector 1324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6" name="Straight Connector 1325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7" name="Straight Connector 1326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8" name="Straight Connector 1327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7" name="Rectangle 1316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18" name="Rectangle 1317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19" name="Rectangle 1318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329" name="Group 1328"/>
          <p:cNvGrpSpPr/>
          <p:nvPr/>
        </p:nvGrpSpPr>
        <p:grpSpPr>
          <a:xfrm>
            <a:off x="8252749" y="2466304"/>
            <a:ext cx="721037" cy="444217"/>
            <a:chOff x="1926169" y="1632181"/>
            <a:chExt cx="540854" cy="333210"/>
          </a:xfrm>
        </p:grpSpPr>
        <p:sp>
          <p:nvSpPr>
            <p:cNvPr id="1330" name="Rectangle 1329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31" name="Rectangle 1330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332" name="Group 1331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336" name="Straight Connector 1335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7" name="Straight Connector 1336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8" name="Straight Connector 1337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9" name="Straight Connector 1338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0" name="Straight Connector 1339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1" name="Straight Connector 1340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2" name="Straight Connector 1341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3" name="Straight Connector 1342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4" name="Straight Connector 1343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3" name="Rectangle 1332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34" name="Rectangle 1333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35" name="Rectangle 1334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345" name="Group 1344"/>
          <p:cNvGrpSpPr/>
          <p:nvPr/>
        </p:nvGrpSpPr>
        <p:grpSpPr>
          <a:xfrm>
            <a:off x="7530027" y="2057007"/>
            <a:ext cx="721037" cy="444217"/>
            <a:chOff x="1926169" y="1632181"/>
            <a:chExt cx="540854" cy="333210"/>
          </a:xfrm>
        </p:grpSpPr>
        <p:sp>
          <p:nvSpPr>
            <p:cNvPr id="1346" name="Rectangle 1345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47" name="Rectangle 1346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348" name="Group 1347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352" name="Straight Connector 1351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3" name="Straight Connector 1352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4" name="Straight Connector 1353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5" name="Straight Connector 1354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6" name="Straight Connector 1355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7" name="Straight Connector 1356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8" name="Straight Connector 1357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9" name="Straight Connector 1358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0" name="Straight Connector 1359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49" name="Rectangle 1348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50" name="Rectangle 1349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51" name="Rectangle 1350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361" name="Group 1360"/>
          <p:cNvGrpSpPr/>
          <p:nvPr/>
        </p:nvGrpSpPr>
        <p:grpSpPr>
          <a:xfrm>
            <a:off x="8252749" y="2057007"/>
            <a:ext cx="721037" cy="444217"/>
            <a:chOff x="1926169" y="1632181"/>
            <a:chExt cx="540854" cy="333210"/>
          </a:xfrm>
        </p:grpSpPr>
        <p:sp>
          <p:nvSpPr>
            <p:cNvPr id="1362" name="Rectangle 1361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63" name="Rectangle 1362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364" name="Group 1363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368" name="Straight Connector 1367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9" name="Straight Connector 1368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0" name="Straight Connector 1369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1" name="Straight Connector 1370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2" name="Straight Connector 1371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3" name="Straight Connector 1372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4" name="Straight Connector 1373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5" name="Straight Connector 1374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6" name="Straight Connector 1375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5" name="Rectangle 1364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66" name="Rectangle 1365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67" name="Rectangle 1366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377" name="Group 1376"/>
          <p:cNvGrpSpPr/>
          <p:nvPr/>
        </p:nvGrpSpPr>
        <p:grpSpPr>
          <a:xfrm>
            <a:off x="7530027" y="1647710"/>
            <a:ext cx="721037" cy="444217"/>
            <a:chOff x="1926169" y="1632181"/>
            <a:chExt cx="540854" cy="333210"/>
          </a:xfrm>
        </p:grpSpPr>
        <p:sp>
          <p:nvSpPr>
            <p:cNvPr id="1378" name="Rectangle 1377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79" name="Rectangle 1378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380" name="Group 1379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384" name="Straight Connector 1383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5" name="Straight Connector 1384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6" name="Straight Connector 1385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7" name="Straight Connector 1386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8" name="Straight Connector 1387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9" name="Straight Connector 1388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0" name="Straight Connector 1389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1" name="Straight Connector 1390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2" name="Straight Connector 1391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1" name="Rectangle 1380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82" name="Rectangle 1381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83" name="Rectangle 1382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393" name="Group 1392"/>
          <p:cNvGrpSpPr/>
          <p:nvPr/>
        </p:nvGrpSpPr>
        <p:grpSpPr>
          <a:xfrm>
            <a:off x="8252749" y="1647710"/>
            <a:ext cx="721037" cy="444217"/>
            <a:chOff x="1926169" y="1632181"/>
            <a:chExt cx="540854" cy="333210"/>
          </a:xfrm>
        </p:grpSpPr>
        <p:sp>
          <p:nvSpPr>
            <p:cNvPr id="1394" name="Rectangle 1393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95" name="Rectangle 1394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396" name="Group 1395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400" name="Straight Connector 1399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1" name="Straight Connector 1400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2" name="Straight Connector 1401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3" name="Straight Connector 1402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4" name="Straight Connector 1403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5" name="Straight Connector 1404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6" name="Straight Connector 1405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7" name="Straight Connector 1406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8" name="Straight Connector 1407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7" name="Rectangle 1396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98" name="Rectangle 1397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99" name="Rectangle 1398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409" name="Group 1408"/>
          <p:cNvGrpSpPr/>
          <p:nvPr/>
        </p:nvGrpSpPr>
        <p:grpSpPr>
          <a:xfrm>
            <a:off x="9674949" y="2875601"/>
            <a:ext cx="721037" cy="444217"/>
            <a:chOff x="1926169" y="1632181"/>
            <a:chExt cx="540854" cy="333210"/>
          </a:xfrm>
        </p:grpSpPr>
        <p:sp>
          <p:nvSpPr>
            <p:cNvPr id="1410" name="Rectangle 1409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11" name="Rectangle 1410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412" name="Group 1411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416" name="Straight Connector 1415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7" name="Straight Connector 1416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8" name="Straight Connector 1417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9" name="Straight Connector 1418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0" name="Straight Connector 1419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1" name="Straight Connector 1420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2" name="Straight Connector 1421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3" name="Straight Connector 1422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4" name="Straight Connector 1423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3" name="Rectangle 1412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14" name="Rectangle 1413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15" name="Rectangle 1414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425" name="Group 1424"/>
          <p:cNvGrpSpPr/>
          <p:nvPr/>
        </p:nvGrpSpPr>
        <p:grpSpPr>
          <a:xfrm>
            <a:off x="10397671" y="2875601"/>
            <a:ext cx="721037" cy="444217"/>
            <a:chOff x="1926169" y="1632181"/>
            <a:chExt cx="540854" cy="333210"/>
          </a:xfrm>
        </p:grpSpPr>
        <p:sp>
          <p:nvSpPr>
            <p:cNvPr id="1426" name="Rectangle 1425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27" name="Rectangle 1426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428" name="Group 1427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432" name="Straight Connector 1431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3" name="Straight Connector 1432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4" name="Straight Connector 1433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5" name="Straight Connector 1434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6" name="Straight Connector 1435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7" name="Straight Connector 1436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8" name="Straight Connector 1437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9" name="Straight Connector 1438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0" name="Straight Connector 1439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9" name="Rectangle 1428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30" name="Rectangle 1429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31" name="Rectangle 1430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441" name="Group 1440"/>
          <p:cNvGrpSpPr/>
          <p:nvPr/>
        </p:nvGrpSpPr>
        <p:grpSpPr>
          <a:xfrm>
            <a:off x="9674949" y="2466304"/>
            <a:ext cx="721037" cy="444217"/>
            <a:chOff x="1926169" y="1632181"/>
            <a:chExt cx="540854" cy="333210"/>
          </a:xfrm>
        </p:grpSpPr>
        <p:sp>
          <p:nvSpPr>
            <p:cNvPr id="1442" name="Rectangle 1441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43" name="Rectangle 1442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444" name="Group 1443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448" name="Straight Connector 1447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9" name="Straight Connector 1448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0" name="Straight Connector 1449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1" name="Straight Connector 1450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2" name="Straight Connector 1451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3" name="Straight Connector 1452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4" name="Straight Connector 1453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5" name="Straight Connector 1454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6" name="Straight Connector 1455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45" name="Rectangle 1444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46" name="Rectangle 1445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47" name="Rectangle 1446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457" name="Group 1456"/>
          <p:cNvGrpSpPr/>
          <p:nvPr/>
        </p:nvGrpSpPr>
        <p:grpSpPr>
          <a:xfrm>
            <a:off x="10397671" y="2466304"/>
            <a:ext cx="721037" cy="444217"/>
            <a:chOff x="1926169" y="1632181"/>
            <a:chExt cx="540854" cy="333210"/>
          </a:xfrm>
        </p:grpSpPr>
        <p:sp>
          <p:nvSpPr>
            <p:cNvPr id="1458" name="Rectangle 1457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59" name="Rectangle 1458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460" name="Group 1459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464" name="Straight Connector 1463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5" name="Straight Connector 1464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6" name="Straight Connector 1465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7" name="Straight Connector 1466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8" name="Straight Connector 1467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9" name="Straight Connector 1468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0" name="Straight Connector 1469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1" name="Straight Connector 1470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2" name="Straight Connector 1471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61" name="Rectangle 1460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62" name="Rectangle 1461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63" name="Rectangle 1462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473" name="Group 1472"/>
          <p:cNvGrpSpPr/>
          <p:nvPr/>
        </p:nvGrpSpPr>
        <p:grpSpPr>
          <a:xfrm>
            <a:off x="9674949" y="2057007"/>
            <a:ext cx="721037" cy="444217"/>
            <a:chOff x="1926169" y="1632181"/>
            <a:chExt cx="540854" cy="333210"/>
          </a:xfrm>
        </p:grpSpPr>
        <p:sp>
          <p:nvSpPr>
            <p:cNvPr id="1474" name="Rectangle 1473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75" name="Rectangle 1474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476" name="Group 1475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480" name="Straight Connector 1479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1" name="Straight Connector 1480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2" name="Straight Connector 1481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3" name="Straight Connector 1482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4" name="Straight Connector 1483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5" name="Straight Connector 1484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6" name="Straight Connector 1485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7" name="Straight Connector 1486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8" name="Straight Connector 1487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77" name="Rectangle 1476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78" name="Rectangle 1477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79" name="Rectangle 1478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489" name="Group 1488"/>
          <p:cNvGrpSpPr/>
          <p:nvPr/>
        </p:nvGrpSpPr>
        <p:grpSpPr>
          <a:xfrm>
            <a:off x="10397671" y="2057007"/>
            <a:ext cx="721037" cy="444217"/>
            <a:chOff x="1926169" y="1632181"/>
            <a:chExt cx="540854" cy="333210"/>
          </a:xfrm>
        </p:grpSpPr>
        <p:sp>
          <p:nvSpPr>
            <p:cNvPr id="1490" name="Rectangle 1489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91" name="Rectangle 1490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492" name="Group 1491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496" name="Straight Connector 1495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7" name="Straight Connector 1496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8" name="Straight Connector 1497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9" name="Straight Connector 1498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0" name="Straight Connector 1499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1" name="Straight Connector 1500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2" name="Straight Connector 1501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3" name="Straight Connector 1502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4" name="Straight Connector 1503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3" name="Rectangle 1492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94" name="Rectangle 1493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95" name="Rectangle 1494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505" name="Group 1504"/>
          <p:cNvGrpSpPr/>
          <p:nvPr/>
        </p:nvGrpSpPr>
        <p:grpSpPr>
          <a:xfrm>
            <a:off x="9674949" y="1647710"/>
            <a:ext cx="721037" cy="444217"/>
            <a:chOff x="1926169" y="1632181"/>
            <a:chExt cx="540854" cy="333210"/>
          </a:xfrm>
        </p:grpSpPr>
        <p:sp>
          <p:nvSpPr>
            <p:cNvPr id="1506" name="Rectangle 1505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07" name="Rectangle 1506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508" name="Group 1507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512" name="Straight Connector 1511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3" name="Straight Connector 1512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4" name="Straight Connector 1513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5" name="Straight Connector 1514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6" name="Straight Connector 1515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7" name="Straight Connector 1516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8" name="Straight Connector 1517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9" name="Straight Connector 1518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0" name="Straight Connector 1519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9" name="Rectangle 1508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10" name="Rectangle 1509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11" name="Rectangle 1510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521" name="Group 1520"/>
          <p:cNvGrpSpPr/>
          <p:nvPr/>
        </p:nvGrpSpPr>
        <p:grpSpPr>
          <a:xfrm>
            <a:off x="10397671" y="1647710"/>
            <a:ext cx="721037" cy="444217"/>
            <a:chOff x="1926169" y="1632181"/>
            <a:chExt cx="540854" cy="333210"/>
          </a:xfrm>
        </p:grpSpPr>
        <p:sp>
          <p:nvSpPr>
            <p:cNvPr id="1522" name="Rectangle 1521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23" name="Rectangle 1522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524" name="Group 1523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1528" name="Straight Connector 1527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9" name="Straight Connector 1528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0" name="Straight Connector 1529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1" name="Straight Connector 1530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2" name="Straight Connector 1531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3" name="Straight Connector 1532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4" name="Straight Connector 1533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5" name="Straight Connector 1534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6" name="Straight Connector 1535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5" name="Rectangle 1524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26" name="Rectangle 1525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27" name="Rectangle 1526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1537" name="Rectangle 1536"/>
          <p:cNvSpPr/>
          <p:nvPr/>
        </p:nvSpPr>
        <p:spPr>
          <a:xfrm rot="5400000">
            <a:off x="1589144" y="2871156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538" name="Rectangle 1537"/>
          <p:cNvSpPr/>
          <p:nvPr/>
        </p:nvSpPr>
        <p:spPr>
          <a:xfrm rot="5400000">
            <a:off x="3779602" y="2873060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539" name="Rectangle 1538"/>
          <p:cNvSpPr/>
          <p:nvPr/>
        </p:nvSpPr>
        <p:spPr>
          <a:xfrm rot="5400000">
            <a:off x="5926403" y="2874964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540" name="Rectangle 1539"/>
          <p:cNvSpPr/>
          <p:nvPr/>
        </p:nvSpPr>
        <p:spPr>
          <a:xfrm rot="5400000">
            <a:off x="8073204" y="2876868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541" name="Rectangle 1540"/>
          <p:cNvSpPr/>
          <p:nvPr/>
        </p:nvSpPr>
        <p:spPr>
          <a:xfrm rot="5400000">
            <a:off x="10220005" y="2878771"/>
            <a:ext cx="394758" cy="1289073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18996">
              <a:defRPr/>
            </a:pPr>
            <a:r>
              <a:rPr lang="en-US" sz="1765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372" kern="0" dirty="0">
              <a:solidFill>
                <a:sysClr val="windowText" lastClr="000000"/>
              </a:solidFill>
              <a:latin typeface="Calibri"/>
            </a:endParaRPr>
          </a:p>
        </p:txBody>
      </p:sp>
      <p:grpSp>
        <p:nvGrpSpPr>
          <p:cNvPr id="782" name="Group 781"/>
          <p:cNvGrpSpPr/>
          <p:nvPr/>
        </p:nvGrpSpPr>
        <p:grpSpPr>
          <a:xfrm>
            <a:off x="9660261" y="4536918"/>
            <a:ext cx="721037" cy="444217"/>
            <a:chOff x="1926169" y="1632181"/>
            <a:chExt cx="540854" cy="333210"/>
          </a:xfrm>
        </p:grpSpPr>
        <p:sp>
          <p:nvSpPr>
            <p:cNvPr id="783" name="Rectangle 782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84" name="Rectangle 783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785" name="Group 784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789" name="Straight Connector 788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0" name="Straight Connector 789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1" name="Straight Connector 790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2" name="Straight Connector 791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3" name="Straight Connector 792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4" name="Straight Connector 793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5" name="Straight Connector 794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6" name="Straight Connector 795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7" name="Straight Connector 796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6" name="Rectangle 785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87" name="Rectangle 786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88" name="Rectangle 787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1547" name="TextBox 1546"/>
          <p:cNvSpPr txBox="1"/>
          <p:nvPr/>
        </p:nvSpPr>
        <p:spPr>
          <a:xfrm>
            <a:off x="9831103" y="4497330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grpSp>
        <p:nvGrpSpPr>
          <p:cNvPr id="526" name="Group 525"/>
          <p:cNvGrpSpPr/>
          <p:nvPr/>
        </p:nvGrpSpPr>
        <p:grpSpPr>
          <a:xfrm>
            <a:off x="5370418" y="4536918"/>
            <a:ext cx="721037" cy="444217"/>
            <a:chOff x="1926169" y="1632181"/>
            <a:chExt cx="540854" cy="333210"/>
          </a:xfrm>
        </p:grpSpPr>
        <p:sp>
          <p:nvSpPr>
            <p:cNvPr id="527" name="Rectangle 526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28" name="Rectangle 527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529" name="Group 528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533" name="Straight Connector 532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4" name="Straight Connector 533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5" name="Straight Connector 534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7" name="Straight Connector 536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Straight Connector 537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Straight Connector 539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Straight Connector 540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0" name="Rectangle 529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31" name="Rectangle 530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32" name="Rectangle 531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654" name="Group 653"/>
          <p:cNvGrpSpPr/>
          <p:nvPr/>
        </p:nvGrpSpPr>
        <p:grpSpPr>
          <a:xfrm>
            <a:off x="7515340" y="4536918"/>
            <a:ext cx="721037" cy="444217"/>
            <a:chOff x="1926169" y="1632181"/>
            <a:chExt cx="540854" cy="333210"/>
          </a:xfrm>
        </p:grpSpPr>
        <p:sp>
          <p:nvSpPr>
            <p:cNvPr id="655" name="Rectangle 654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56" name="Rectangle 655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657" name="Group 656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661" name="Straight Connector 660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2" name="Straight Connector 661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3" name="Straight Connector 662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4" name="Straight Connector 663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Straight Connector 664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6" name="Straight Connector 665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7" name="Straight Connector 666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8" name="Straight Connector 667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9" name="Straight Connector 668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8" name="Rectangle 657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59" name="Rectangle 658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60" name="Rectangle 659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1545" name="TextBox 1544"/>
          <p:cNvSpPr txBox="1"/>
          <p:nvPr/>
        </p:nvSpPr>
        <p:spPr>
          <a:xfrm>
            <a:off x="5518986" y="4497330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46" name="TextBox 1545"/>
          <p:cNvSpPr txBox="1"/>
          <p:nvPr/>
        </p:nvSpPr>
        <p:spPr>
          <a:xfrm>
            <a:off x="7683419" y="4497330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grpSp>
        <p:nvGrpSpPr>
          <p:cNvPr id="270" name="Group 269"/>
          <p:cNvGrpSpPr/>
          <p:nvPr/>
        </p:nvGrpSpPr>
        <p:grpSpPr>
          <a:xfrm>
            <a:off x="1052539" y="4536918"/>
            <a:ext cx="721037" cy="444217"/>
            <a:chOff x="1926169" y="1632181"/>
            <a:chExt cx="540854" cy="333210"/>
          </a:xfrm>
        </p:grpSpPr>
        <p:sp>
          <p:nvSpPr>
            <p:cNvPr id="271" name="Rectangle 270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273" name="Group 272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277" name="Straight Connector 276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4" name="Rectangle 273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275" name="Rectangle 274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276" name="Rectangle 275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398" name="Group 397"/>
          <p:cNvGrpSpPr/>
          <p:nvPr/>
        </p:nvGrpSpPr>
        <p:grpSpPr>
          <a:xfrm>
            <a:off x="3233999" y="4536918"/>
            <a:ext cx="721037" cy="444217"/>
            <a:chOff x="1926169" y="1632181"/>
            <a:chExt cx="540854" cy="333210"/>
          </a:xfrm>
        </p:grpSpPr>
        <p:sp>
          <p:nvSpPr>
            <p:cNvPr id="399" name="Rectangle 398"/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401" name="Group 400"/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05" name="Straight Connector 404"/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/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/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/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/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/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/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/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2" name="Rectangle 401"/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03" name="Rectangle 402"/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04" name="Rectangle 403"/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6">
                <a:defRPr/>
              </a:pPr>
              <a:endParaRPr lang="en-US" sz="24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1543" name="TextBox 1542"/>
          <p:cNvSpPr txBox="1"/>
          <p:nvPr/>
        </p:nvSpPr>
        <p:spPr>
          <a:xfrm>
            <a:off x="1207098" y="4497330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44" name="TextBox 1543"/>
          <p:cNvSpPr txBox="1"/>
          <p:nvPr/>
        </p:nvSpPr>
        <p:spPr>
          <a:xfrm>
            <a:off x="3380409" y="4497330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48" name="TextBox 1547"/>
          <p:cNvSpPr txBox="1"/>
          <p:nvPr/>
        </p:nvSpPr>
        <p:spPr>
          <a:xfrm>
            <a:off x="2289297" y="3325839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49" name="TextBox 1548"/>
          <p:cNvSpPr txBox="1"/>
          <p:nvPr/>
        </p:nvSpPr>
        <p:spPr>
          <a:xfrm>
            <a:off x="4474315" y="3310234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50" name="TextBox 1549"/>
          <p:cNvSpPr txBox="1"/>
          <p:nvPr/>
        </p:nvSpPr>
        <p:spPr>
          <a:xfrm>
            <a:off x="6616650" y="3318314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51" name="TextBox 1550"/>
          <p:cNvSpPr txBox="1"/>
          <p:nvPr/>
        </p:nvSpPr>
        <p:spPr>
          <a:xfrm>
            <a:off x="8766244" y="3325839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1552" name="TextBox 1551"/>
          <p:cNvSpPr txBox="1"/>
          <p:nvPr/>
        </p:nvSpPr>
        <p:spPr>
          <a:xfrm>
            <a:off x="10915838" y="3333364"/>
            <a:ext cx="122576" cy="244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$</a:t>
            </a:r>
            <a:endParaRPr lang="en-US" sz="1372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</p:txBody>
      </p:sp>
      <p:sp>
        <p:nvSpPr>
          <p:cNvPr id="892" name="Rectangle 891"/>
          <p:cNvSpPr/>
          <p:nvPr/>
        </p:nvSpPr>
        <p:spPr>
          <a:xfrm>
            <a:off x="969858" y="5763902"/>
            <a:ext cx="1578107" cy="429074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505050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893" name="Rectangle 892"/>
          <p:cNvSpPr/>
          <p:nvPr/>
        </p:nvSpPr>
        <p:spPr>
          <a:xfrm>
            <a:off x="3143797" y="5751283"/>
            <a:ext cx="1578107" cy="429074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505050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894" name="Rectangle 893"/>
          <p:cNvSpPr/>
          <p:nvPr/>
        </p:nvSpPr>
        <p:spPr>
          <a:xfrm>
            <a:off x="5281783" y="5751283"/>
            <a:ext cx="1578107" cy="429074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505050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895" name="Rectangle 894"/>
          <p:cNvSpPr/>
          <p:nvPr/>
        </p:nvSpPr>
        <p:spPr>
          <a:xfrm>
            <a:off x="7428969" y="5758442"/>
            <a:ext cx="1578107" cy="429074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505050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896" name="Rectangle 895"/>
          <p:cNvSpPr/>
          <p:nvPr/>
        </p:nvSpPr>
        <p:spPr>
          <a:xfrm>
            <a:off x="9576154" y="5751283"/>
            <a:ext cx="1578107" cy="429074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505050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1558" name="Thought Bubble: Cloud 1557"/>
          <p:cNvSpPr/>
          <p:nvPr/>
        </p:nvSpPr>
        <p:spPr bwMode="auto">
          <a:xfrm>
            <a:off x="551372" y="5806100"/>
            <a:ext cx="2190935" cy="934685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559" name="Thought Bubble: Cloud 1558"/>
          <p:cNvSpPr/>
          <p:nvPr/>
        </p:nvSpPr>
        <p:spPr bwMode="auto">
          <a:xfrm>
            <a:off x="2804065" y="5807141"/>
            <a:ext cx="2190935" cy="934685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560" name="Thought Bubble: Cloud 1559"/>
          <p:cNvSpPr/>
          <p:nvPr/>
        </p:nvSpPr>
        <p:spPr bwMode="auto">
          <a:xfrm>
            <a:off x="5056758" y="5808181"/>
            <a:ext cx="2190935" cy="934685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561" name="Thought Bubble: Cloud 1560"/>
          <p:cNvSpPr/>
          <p:nvPr/>
        </p:nvSpPr>
        <p:spPr bwMode="auto">
          <a:xfrm>
            <a:off x="7309451" y="5809221"/>
            <a:ext cx="2190935" cy="934685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562" name="Thought Bubble: Cloud 1561"/>
          <p:cNvSpPr/>
          <p:nvPr/>
        </p:nvSpPr>
        <p:spPr bwMode="auto">
          <a:xfrm>
            <a:off x="9562144" y="5810261"/>
            <a:ext cx="2190935" cy="934685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53445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52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6694E-6 3.11394E-6 L 0.0485 0.0574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5" y="286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50" presetClass="path" presetSubtype="0" accel="3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9926E-6 9.07853E-8 C 0.05732 0.00045 0.09587 0.04925 0.08949 0.12982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6" y="649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58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8198E-6 -4.21698E-6 L 0.04851 0.05743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5" y="286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50" presetClass="path" presetSubtype="0" accel="3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9946E-6 9.07853E-8 C 0.05732 0.00045 0.09587 0.04925 0.08948 0.1298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5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6" y="649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4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8688E-6 -4.21698E-6 L 0.0485 0.05743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5" y="286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50" presetClass="path" presetSubtype="0" accel="3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8032E-7 9.07853E-8 C 0.05731 0.00045 0.09586 0.04925 0.08948 0.12982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5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6" y="649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70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1733E-6 4.00363E-6 L 0.04851 0.05742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5" y="286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50" presetClass="path" presetSubtype="0" accel="3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3178E-8 9.07853E-8 C 0.05731 0.00045 0.09586 0.04925 0.08948 0.12982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5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6" y="6491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76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9392E-6 -4.21698E-6 L 0.04851 0.05743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5" y="286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50" presetClass="path" presetSubtype="0" accel="3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449E-6 9.07853E-8 C 0.05731 0.00045 0.09586 0.04925 0.08948 0.12982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6" y="6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4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4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4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8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4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4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85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1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35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6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8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1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35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6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8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78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8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96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8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14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8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632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8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65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8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668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8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686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8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704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8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712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8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72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8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728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8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736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8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744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8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7520"/>
                            </p:stCondLst>
                            <p:childTnLst>
                              <p:par>
                                <p:cTn id="2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8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7600"/>
                            </p:stCondLst>
                            <p:childTnLst>
                              <p:par>
                                <p:cTn id="2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8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7680"/>
                            </p:stCondLst>
                            <p:childTnLst>
                              <p:par>
                                <p:cTn id="2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3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7710"/>
                            </p:stCondLst>
                            <p:childTnLst>
                              <p:par>
                                <p:cTn id="2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3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7740"/>
                            </p:stCondLst>
                            <p:childTnLst>
                              <p:par>
                                <p:cTn id="2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3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7770"/>
                            </p:stCondLst>
                            <p:childTnLst>
                              <p:par>
                                <p:cTn id="2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3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7800"/>
                            </p:stCondLst>
                            <p:childTnLst>
                              <p:par>
                                <p:cTn id="2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3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7830"/>
                            </p:stCondLst>
                            <p:childTnLst>
                              <p:par>
                                <p:cTn id="2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3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7860"/>
                            </p:stCondLst>
                            <p:childTnLst>
                              <p:par>
                                <p:cTn id="2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3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7890"/>
                            </p:stCondLst>
                            <p:childTnLst>
                              <p:par>
                                <p:cTn id="2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3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7920"/>
                            </p:stCondLst>
                            <p:childTnLst>
                              <p:par>
                                <p:cTn id="24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30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6" dur="30"/>
                                        <p:tgtEl>
                                          <p:spTgt spid="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3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7950"/>
                            </p:stCondLst>
                            <p:childTnLst>
                              <p:par>
                                <p:cTn id="25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30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4" dur="30"/>
                                        <p:tgtEl>
                                          <p:spTgt spid="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3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7980"/>
                            </p:stCondLst>
                            <p:childTnLst>
                              <p:par>
                                <p:cTn id="2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30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2" dur="3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3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8010"/>
                            </p:stCondLst>
                            <p:childTnLst>
                              <p:par>
                                <p:cTn id="2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9" dur="30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0" dur="30"/>
                                        <p:tgtEl>
                                          <p:spTgt spid="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3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8040"/>
                            </p:stCondLst>
                            <p:childTnLst>
                              <p:par>
                                <p:cTn id="27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30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8" dur="3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3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8070"/>
                            </p:stCondLst>
                            <p:childTnLst>
                              <p:par>
                                <p:cTn id="2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3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8100"/>
                            </p:stCondLst>
                            <p:childTnLst>
                              <p:par>
                                <p:cTn id="2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3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8130"/>
                            </p:stCondLst>
                            <p:childTnLst>
                              <p:par>
                                <p:cTn id="2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3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8160"/>
                            </p:stCondLst>
                            <p:childTnLst>
                              <p:par>
                                <p:cTn id="2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3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8190"/>
                            </p:stCondLst>
                            <p:childTnLst>
                              <p:par>
                                <p:cTn id="2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3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8220"/>
                            </p:stCondLst>
                            <p:childTnLst>
                              <p:par>
                                <p:cTn id="3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3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8250"/>
                            </p:stCondLst>
                            <p:childTnLst>
                              <p:par>
                                <p:cTn id="3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3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8280"/>
                            </p:stCondLst>
                            <p:childTnLst>
                              <p:par>
                                <p:cTn id="3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3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8310"/>
                            </p:stCondLst>
                            <p:childTnLst>
                              <p:par>
                                <p:cTn id="3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3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8340"/>
                            </p:stCondLst>
                            <p:childTnLst>
                              <p:par>
                                <p:cTn id="3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3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8370"/>
                            </p:stCondLst>
                            <p:childTnLst>
                              <p:par>
                                <p:cTn id="3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3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8400"/>
                            </p:stCondLst>
                            <p:childTnLst>
                              <p:par>
                                <p:cTn id="3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3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8430"/>
                            </p:stCondLst>
                            <p:childTnLst>
                              <p:par>
                                <p:cTn id="3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3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8460"/>
                            </p:stCondLst>
                            <p:childTnLst>
                              <p:par>
                                <p:cTn id="3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3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8490"/>
                            </p:stCondLst>
                            <p:childTnLst>
                              <p:par>
                                <p:cTn id="3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3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8520"/>
                            </p:stCondLst>
                            <p:childTnLst>
                              <p:par>
                                <p:cTn id="3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3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8550"/>
                            </p:stCondLst>
                            <p:childTnLst>
                              <p:par>
                                <p:cTn id="3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3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8580"/>
                            </p:stCondLst>
                            <p:childTnLst>
                              <p:par>
                                <p:cTn id="3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3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8610"/>
                            </p:stCondLst>
                            <p:childTnLst>
                              <p:par>
                                <p:cTn id="3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3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8640"/>
                            </p:stCondLst>
                            <p:childTnLst>
                              <p:par>
                                <p:cTn id="3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3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8670"/>
                            </p:stCondLst>
                            <p:childTnLst>
                              <p:par>
                                <p:cTn id="3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3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8700"/>
                            </p:stCondLst>
                            <p:childTnLst>
                              <p:par>
                                <p:cTn id="3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3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8730"/>
                            </p:stCondLst>
                            <p:childTnLst>
                              <p:par>
                                <p:cTn id="3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3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8760"/>
                            </p:stCondLst>
                            <p:childTnLst>
                              <p:par>
                                <p:cTn id="3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3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8" fill="hold">
                            <p:stCondLst>
                              <p:cond delay="8790"/>
                            </p:stCondLst>
                            <p:childTnLst>
                              <p:par>
                                <p:cTn id="3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3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8820"/>
                            </p:stCondLst>
                            <p:childTnLst>
                              <p:par>
                                <p:cTn id="3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3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8850"/>
                            </p:stCondLst>
                            <p:childTnLst>
                              <p:par>
                                <p:cTn id="3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3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8880"/>
                            </p:stCondLst>
                            <p:childTnLst>
                              <p:par>
                                <p:cTn id="3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3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8910"/>
                            </p:stCondLst>
                            <p:childTnLst>
                              <p:par>
                                <p:cTn id="3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3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8940"/>
                            </p:stCondLst>
                            <p:childTnLst>
                              <p:par>
                                <p:cTn id="3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3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8970"/>
                            </p:stCondLst>
                            <p:childTnLst>
                              <p:par>
                                <p:cTn id="4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3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6" fill="hold">
                            <p:stCondLst>
                              <p:cond delay="9000"/>
                            </p:stCondLst>
                            <p:childTnLst>
                              <p:par>
                                <p:cTn id="4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3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9030"/>
                            </p:stCondLst>
                            <p:childTnLst>
                              <p:par>
                                <p:cTn id="4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3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4" fill="hold">
                            <p:stCondLst>
                              <p:cond delay="9060"/>
                            </p:stCondLst>
                            <p:childTnLst>
                              <p:par>
                                <p:cTn id="4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3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9090"/>
                            </p:stCondLst>
                            <p:childTnLst>
                              <p:par>
                                <p:cTn id="4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3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9120"/>
                            </p:stCondLst>
                            <p:childTnLst>
                              <p:par>
                                <p:cTn id="4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3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6" fill="hold">
                            <p:stCondLst>
                              <p:cond delay="9150"/>
                            </p:stCondLst>
                            <p:childTnLst>
                              <p:par>
                                <p:cTn id="4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3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9180"/>
                            </p:stCondLst>
                            <p:childTnLst>
                              <p:par>
                                <p:cTn id="4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30"/>
                                        <p:tgtEl>
                                          <p:spTgt spid="1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9210"/>
                            </p:stCondLst>
                            <p:childTnLst>
                              <p:par>
                                <p:cTn id="4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3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9240"/>
                            </p:stCondLst>
                            <p:childTnLst>
                              <p:par>
                                <p:cTn id="4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3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6" dur="500"/>
                                        <p:tgtEl>
                                          <p:spTgt spid="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" grpId="0"/>
      <p:bldP spid="114" grpId="0" animBg="1"/>
      <p:bldP spid="114" grpId="1" animBg="1"/>
      <p:bldP spid="116" grpId="0" animBg="1"/>
      <p:bldP spid="117" grpId="0" animBg="1"/>
      <p:bldP spid="118" grpId="0" animBg="1"/>
      <p:bldP spid="178" grpId="0"/>
      <p:bldP spid="202" grpId="0" animBg="1"/>
      <p:bldP spid="203" grpId="0" animBg="1"/>
      <p:bldP spid="204" grpId="0" animBg="1"/>
      <p:bldP spid="211" grpId="0" animBg="1"/>
      <p:bldP spid="212" grpId="0" animBg="1"/>
      <p:bldP spid="213" grpId="0" animBg="1"/>
      <p:bldP spid="220" grpId="0" animBg="1"/>
      <p:bldP spid="221" grpId="0" animBg="1"/>
      <p:bldP spid="222" grpId="0" animBg="1"/>
      <p:bldP spid="229" grpId="0" animBg="1"/>
      <p:bldP spid="230" grpId="0" animBg="1"/>
      <p:bldP spid="231" grpId="0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4" grpId="0" animBg="1"/>
      <p:bldP spid="144" grpId="1" animBg="1"/>
      <p:bldP spid="1537" grpId="0" animBg="1"/>
      <p:bldP spid="1538" grpId="0" animBg="1"/>
      <p:bldP spid="1539" grpId="0" animBg="1"/>
      <p:bldP spid="1540" grpId="0" animBg="1"/>
      <p:bldP spid="1541" grpId="0" animBg="1"/>
      <p:bldP spid="1547" grpId="0"/>
      <p:bldP spid="1545" grpId="0"/>
      <p:bldP spid="1546" grpId="0"/>
      <p:bldP spid="1543" grpId="0"/>
      <p:bldP spid="1544" grpId="0"/>
      <p:bldP spid="1548" grpId="0"/>
      <p:bldP spid="1549" grpId="0"/>
      <p:bldP spid="1550" grpId="0"/>
      <p:bldP spid="1551" grpId="0"/>
      <p:bldP spid="15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Docker Containers and VMs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407207" y="2268571"/>
            <a:ext cx="11580757" cy="4512755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rtlCol="0" anchor="b"/>
          <a:lstStyle/>
          <a:p>
            <a:pPr defTabSz="1219090">
              <a:defRPr/>
            </a:pPr>
            <a:r>
              <a:rPr lang="en-US" sz="2400" kern="0" dirty="0">
                <a:solidFill>
                  <a:prstClr val="white"/>
                </a:solidFill>
                <a:latin typeface="Calibri"/>
              </a:rPr>
              <a:t>Host OS - Hardware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610379" y="2532641"/>
            <a:ext cx="11174415" cy="3758667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defTabSz="1219090">
              <a:defRPr/>
            </a:pPr>
            <a:r>
              <a:rPr lang="en-US" sz="2400" kern="0" dirty="0">
                <a:solidFill>
                  <a:sysClr val="windowText" lastClr="000000"/>
                </a:solidFill>
                <a:latin typeface="Calibri"/>
              </a:rPr>
              <a:t>Hyper Visor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5112335" y="2782209"/>
            <a:ext cx="6469291" cy="2981695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defTabSz="1219090">
              <a:defRPr/>
            </a:pPr>
            <a:r>
              <a:rPr lang="en-US" sz="2400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813551" y="2782209"/>
            <a:ext cx="2070261" cy="2981695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defTabSz="1219090">
              <a:defRPr/>
            </a:pPr>
            <a:r>
              <a:rPr lang="en-US" sz="2400" kern="0" dirty="0">
                <a:solidFill>
                  <a:sysClr val="windowText" lastClr="000000"/>
                </a:solidFill>
                <a:latin typeface="Calibri"/>
              </a:rPr>
              <a:t>Guest OS #1 </a:t>
            </a:r>
            <a:r>
              <a:rPr lang="en-US" sz="1961" kern="0" dirty="0">
                <a:solidFill>
                  <a:sysClr val="windowText" lastClr="000000"/>
                </a:solidFill>
                <a:latin typeface="Calibri"/>
              </a:rPr>
              <a:t>(Virtual Machine)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5435694" y="3040203"/>
            <a:ext cx="5993551" cy="2169005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defTabSz="1219090">
              <a:defRPr/>
            </a:pPr>
            <a:r>
              <a:rPr lang="en-US" sz="2400" kern="0" dirty="0">
                <a:solidFill>
                  <a:sysClr val="windowText" lastClr="000000"/>
                </a:solidFill>
                <a:latin typeface="Calibri"/>
              </a:rPr>
              <a:t>Docker Daemon</a:t>
            </a:r>
          </a:p>
        </p:txBody>
      </p:sp>
      <p:grpSp>
        <p:nvGrpSpPr>
          <p:cNvPr id="165" name="Group 164"/>
          <p:cNvGrpSpPr/>
          <p:nvPr/>
        </p:nvGrpSpPr>
        <p:grpSpPr>
          <a:xfrm>
            <a:off x="5842039" y="3081255"/>
            <a:ext cx="1027637" cy="575611"/>
            <a:chOff x="990600" y="3101836"/>
            <a:chExt cx="838200" cy="469501"/>
          </a:xfrm>
        </p:grpSpPr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67" name="Rectangle 166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6931139" y="3081275"/>
            <a:ext cx="1027637" cy="575611"/>
            <a:chOff x="990600" y="3101836"/>
            <a:chExt cx="838200" cy="469501"/>
          </a:xfrm>
        </p:grpSpPr>
        <p:pic>
          <p:nvPicPr>
            <p:cNvPr id="169" name="Picture 16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70" name="Rectangle 169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8020239" y="3081255"/>
            <a:ext cx="1027637" cy="575611"/>
            <a:chOff x="990600" y="3101836"/>
            <a:chExt cx="838200" cy="469501"/>
          </a:xfrm>
        </p:grpSpPr>
        <p:pic>
          <p:nvPicPr>
            <p:cNvPr id="172" name="Picture 17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73" name="Rectangle 172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9109339" y="3081313"/>
            <a:ext cx="1027637" cy="575611"/>
            <a:chOff x="990600" y="3101836"/>
            <a:chExt cx="838200" cy="469501"/>
          </a:xfrm>
        </p:grpSpPr>
        <p:pic>
          <p:nvPicPr>
            <p:cNvPr id="175" name="Picture 17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76" name="Rectangle 175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10198439" y="3081333"/>
            <a:ext cx="1027637" cy="575611"/>
            <a:chOff x="990600" y="3101836"/>
            <a:chExt cx="838200" cy="469501"/>
          </a:xfrm>
        </p:grpSpPr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79" name="Rectangle 178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5842039" y="3633684"/>
            <a:ext cx="1027637" cy="575611"/>
            <a:chOff x="990600" y="3101836"/>
            <a:chExt cx="838200" cy="469501"/>
          </a:xfrm>
        </p:grpSpPr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82" name="Rectangle 181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6931139" y="3633703"/>
            <a:ext cx="1027637" cy="575611"/>
            <a:chOff x="990600" y="3101836"/>
            <a:chExt cx="838200" cy="469501"/>
          </a:xfrm>
        </p:grpSpPr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85" name="Rectangle 184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8020239" y="3633723"/>
            <a:ext cx="1027637" cy="575611"/>
            <a:chOff x="990600" y="3101836"/>
            <a:chExt cx="838200" cy="469501"/>
          </a:xfrm>
        </p:grpSpPr>
        <p:pic>
          <p:nvPicPr>
            <p:cNvPr id="187" name="Picture 18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88" name="Rectangle 187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109339" y="3633743"/>
            <a:ext cx="1027637" cy="575611"/>
            <a:chOff x="990600" y="3101836"/>
            <a:chExt cx="838200" cy="469501"/>
          </a:xfrm>
        </p:grpSpPr>
        <p:pic>
          <p:nvPicPr>
            <p:cNvPr id="190" name="Picture 18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91" name="Rectangle 190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10198439" y="3633761"/>
            <a:ext cx="1027637" cy="575611"/>
            <a:chOff x="990600" y="3101836"/>
            <a:chExt cx="838200" cy="469501"/>
          </a:xfrm>
        </p:grpSpPr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94" name="Rectangle 193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5842039" y="4186112"/>
            <a:ext cx="1027637" cy="575611"/>
            <a:chOff x="990600" y="3101836"/>
            <a:chExt cx="838200" cy="469501"/>
          </a:xfrm>
        </p:grpSpPr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197" name="Rectangle 196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6931139" y="4186132"/>
            <a:ext cx="1027637" cy="575611"/>
            <a:chOff x="990600" y="3101836"/>
            <a:chExt cx="838200" cy="469501"/>
          </a:xfrm>
        </p:grpSpPr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200" name="Rectangle 199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8020239" y="4186152"/>
            <a:ext cx="1027637" cy="575611"/>
            <a:chOff x="990600" y="3101836"/>
            <a:chExt cx="838200" cy="469501"/>
          </a:xfrm>
        </p:grpSpPr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203" name="Rectangle 202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9109339" y="4186171"/>
            <a:ext cx="1027637" cy="575611"/>
            <a:chOff x="990600" y="3101836"/>
            <a:chExt cx="838200" cy="469501"/>
          </a:xfrm>
        </p:grpSpPr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206" name="Rectangle 205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10198439" y="4186191"/>
            <a:ext cx="1027637" cy="575611"/>
            <a:chOff x="990600" y="3101836"/>
            <a:chExt cx="838200" cy="469501"/>
          </a:xfrm>
        </p:grpSpPr>
        <p:pic>
          <p:nvPicPr>
            <p:cNvPr id="208" name="Picture 20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101836"/>
              <a:ext cx="838200" cy="469501"/>
            </a:xfrm>
            <a:prstGeom prst="rect">
              <a:avLst/>
            </a:prstGeom>
          </p:spPr>
        </p:pic>
        <p:sp>
          <p:nvSpPr>
            <p:cNvPr id="209" name="Rectangle 208"/>
            <p:cNvSpPr/>
            <p:nvPr/>
          </p:nvSpPr>
          <p:spPr>
            <a:xfrm>
              <a:off x="1219200" y="3183731"/>
              <a:ext cx="381000" cy="304800"/>
            </a:xfrm>
            <a:prstGeom prst="rect">
              <a:avLst/>
            </a:prstGeom>
            <a:solidFill>
              <a:srgbClr val="FDB81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090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sp>
        <p:nvSpPr>
          <p:cNvPr id="210" name="Rectangle 209"/>
          <p:cNvSpPr/>
          <p:nvPr/>
        </p:nvSpPr>
        <p:spPr>
          <a:xfrm>
            <a:off x="2955170" y="2782209"/>
            <a:ext cx="2070261" cy="2981695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defTabSz="1219090">
              <a:defRPr/>
            </a:pPr>
            <a:r>
              <a:rPr lang="en-US" sz="2400" kern="0" dirty="0">
                <a:solidFill>
                  <a:sysClr val="windowText" lastClr="000000"/>
                </a:solidFill>
                <a:latin typeface="Calibri"/>
              </a:rPr>
              <a:t>Guest OS #2 </a:t>
            </a:r>
            <a:r>
              <a:rPr lang="en-US" sz="1961" kern="0" dirty="0">
                <a:solidFill>
                  <a:sysClr val="windowText" lastClr="000000"/>
                </a:solidFill>
                <a:latin typeface="Calibri"/>
              </a:rPr>
              <a:t>(Virtual Machine)</a:t>
            </a:r>
          </a:p>
        </p:txBody>
      </p:sp>
    </p:spTree>
    <p:extLst>
      <p:ext uri="{BB962C8B-B14F-4D97-AF65-F5344CB8AC3E}">
        <p14:creationId xmlns:p14="http://schemas.microsoft.com/office/powerpoint/2010/main" val="242857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  <p:bldP spid="161" grpId="0" animBg="1"/>
      <p:bldP spid="162" grpId="0" animBg="1"/>
      <p:bldP spid="163" grpId="0" animBg="1"/>
      <p:bldP spid="164" grpId="0" animBg="1"/>
      <p:bldP spid="2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769306" y="5799300"/>
            <a:ext cx="4403391" cy="440339"/>
          </a:xfrm>
          <a:prstGeom prst="rect">
            <a:avLst/>
          </a:prstGeom>
          <a:solidFill>
            <a:srgbClr val="FFFFFF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505050"/>
                </a:solidFill>
                <a:latin typeface="Segoe UI"/>
              </a:rPr>
              <a:t>Server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69306" y="5358961"/>
            <a:ext cx="4403391" cy="440339"/>
          </a:xfrm>
          <a:prstGeom prst="rect">
            <a:avLst/>
          </a:prstGeom>
          <a:solidFill>
            <a:srgbClr val="0078D7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Host OS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69306" y="4918623"/>
            <a:ext cx="4403391" cy="440339"/>
          </a:xfrm>
          <a:prstGeom prst="rect">
            <a:avLst/>
          </a:prstGeom>
          <a:solidFill>
            <a:srgbClr val="FFB90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Hypervisor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192959" y="5799300"/>
            <a:ext cx="4403391" cy="440339"/>
          </a:xfrm>
          <a:prstGeom prst="rect">
            <a:avLst/>
          </a:prstGeom>
          <a:solidFill>
            <a:srgbClr val="FFFFFF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505050"/>
                </a:solidFill>
                <a:latin typeface="Segoe UI"/>
              </a:rPr>
              <a:t>Server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192959" y="5358961"/>
            <a:ext cx="4403391" cy="440339"/>
          </a:xfrm>
          <a:prstGeom prst="rect">
            <a:avLst/>
          </a:prstGeom>
          <a:solidFill>
            <a:srgbClr val="0078D7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Host OS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192959" y="4918623"/>
            <a:ext cx="4403391" cy="440339"/>
          </a:xfrm>
          <a:prstGeom prst="rect">
            <a:avLst/>
          </a:prstGeom>
          <a:solidFill>
            <a:srgbClr val="5C2D91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Docker Engine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69307" y="2483807"/>
            <a:ext cx="984288" cy="2434816"/>
          </a:xfrm>
          <a:prstGeom prst="rect">
            <a:avLst/>
          </a:prstGeom>
          <a:solidFill>
            <a:srgbClr val="D83B01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Guest OS</a:t>
            </a:r>
          </a:p>
        </p:txBody>
      </p:sp>
      <p:sp>
        <p:nvSpPr>
          <p:cNvPr id="69" name="Rectangle 68"/>
          <p:cNvSpPr/>
          <p:nvPr/>
        </p:nvSpPr>
        <p:spPr>
          <a:xfrm>
            <a:off x="2478859" y="2483807"/>
            <a:ext cx="984288" cy="2434816"/>
          </a:xfrm>
          <a:prstGeom prst="rect">
            <a:avLst/>
          </a:prstGeom>
          <a:solidFill>
            <a:srgbClr val="D83B01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Guest OS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188409" y="2483807"/>
            <a:ext cx="984288" cy="2434816"/>
          </a:xfrm>
          <a:prstGeom prst="rect">
            <a:avLst/>
          </a:prstGeom>
          <a:solidFill>
            <a:srgbClr val="D83B01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Guest OS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769307" y="1758543"/>
            <a:ext cx="985727" cy="725264"/>
          </a:xfrm>
          <a:prstGeom prst="rect">
            <a:avLst/>
          </a:prstGeom>
          <a:solidFill>
            <a:srgbClr val="BAD80A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467" kern="0" dirty="0">
                <a:solidFill>
                  <a:srgbClr val="FFFFFF"/>
                </a:solidFill>
                <a:latin typeface="Segoe UI"/>
              </a:rPr>
              <a:t>Bins/Libs</a:t>
            </a:r>
            <a:endParaRPr lang="en-US" sz="1600" kern="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476697" y="1758540"/>
            <a:ext cx="985727" cy="725264"/>
          </a:xfrm>
          <a:prstGeom prst="rect">
            <a:avLst/>
          </a:prstGeom>
          <a:solidFill>
            <a:srgbClr val="BAD80A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467" kern="0" dirty="0">
                <a:solidFill>
                  <a:srgbClr val="FFFFFF"/>
                </a:solidFill>
                <a:latin typeface="Segoe UI"/>
              </a:rPr>
              <a:t>Bins/Libs</a:t>
            </a:r>
          </a:p>
        </p:txBody>
      </p:sp>
      <p:sp>
        <p:nvSpPr>
          <p:cNvPr id="73" name="Rectangle 72"/>
          <p:cNvSpPr/>
          <p:nvPr/>
        </p:nvSpPr>
        <p:spPr>
          <a:xfrm>
            <a:off x="4186970" y="1758543"/>
            <a:ext cx="985727" cy="725264"/>
          </a:xfrm>
          <a:prstGeom prst="rect">
            <a:avLst/>
          </a:prstGeom>
          <a:solidFill>
            <a:srgbClr val="505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467" kern="0" dirty="0">
                <a:solidFill>
                  <a:srgbClr val="FFFFFF"/>
                </a:solidFill>
                <a:latin typeface="Segoe UI"/>
              </a:rPr>
              <a:t>Bins/Libs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64983" y="333916"/>
            <a:ext cx="985727" cy="1424624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A</a:t>
            </a:r>
          </a:p>
        </p:txBody>
      </p:sp>
      <p:sp>
        <p:nvSpPr>
          <p:cNvPr id="75" name="Rectangle 74"/>
          <p:cNvSpPr/>
          <p:nvPr/>
        </p:nvSpPr>
        <p:spPr>
          <a:xfrm>
            <a:off x="2470931" y="346868"/>
            <a:ext cx="985727" cy="1424624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A’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186970" y="346868"/>
            <a:ext cx="985727" cy="1424624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B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192960" y="4633698"/>
            <a:ext cx="1051920" cy="276289"/>
          </a:xfrm>
          <a:prstGeom prst="rect">
            <a:avLst/>
          </a:prstGeom>
          <a:solidFill>
            <a:srgbClr val="BAD80A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Bins/Libs</a:t>
            </a:r>
          </a:p>
        </p:txBody>
      </p:sp>
      <p:sp>
        <p:nvSpPr>
          <p:cNvPr id="78" name="Rectangle 77"/>
          <p:cNvSpPr/>
          <p:nvPr/>
        </p:nvSpPr>
        <p:spPr>
          <a:xfrm>
            <a:off x="7374390" y="4633698"/>
            <a:ext cx="3221959" cy="284925"/>
          </a:xfrm>
          <a:prstGeom prst="rect">
            <a:avLst/>
          </a:prstGeom>
          <a:solidFill>
            <a:srgbClr val="505050">
              <a:lumMod val="85000"/>
            </a:srgbClr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Bins/Libs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192959" y="3321316"/>
            <a:ext cx="404363" cy="1308065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vert="vert"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A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841236" y="3325630"/>
            <a:ext cx="404363" cy="1308065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vert="vert"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A’</a:t>
            </a:r>
          </a:p>
        </p:txBody>
      </p:sp>
      <p:sp>
        <p:nvSpPr>
          <p:cNvPr id="81" name="Rectangle 80"/>
          <p:cNvSpPr/>
          <p:nvPr/>
        </p:nvSpPr>
        <p:spPr>
          <a:xfrm>
            <a:off x="7374392" y="3321314"/>
            <a:ext cx="404363" cy="1308065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vert="vert"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B</a:t>
            </a:r>
          </a:p>
        </p:txBody>
      </p:sp>
      <p:sp>
        <p:nvSpPr>
          <p:cNvPr id="82" name="Rectangle 81"/>
          <p:cNvSpPr/>
          <p:nvPr/>
        </p:nvSpPr>
        <p:spPr>
          <a:xfrm>
            <a:off x="7907547" y="3321313"/>
            <a:ext cx="404363" cy="1308065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vert="vert"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B’</a:t>
            </a:r>
          </a:p>
        </p:txBody>
      </p:sp>
      <p:sp>
        <p:nvSpPr>
          <p:cNvPr id="83" name="Rectangle 82"/>
          <p:cNvSpPr/>
          <p:nvPr/>
        </p:nvSpPr>
        <p:spPr>
          <a:xfrm>
            <a:off x="8522729" y="3321313"/>
            <a:ext cx="404363" cy="1308065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vert="vert"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B</a:t>
            </a:r>
          </a:p>
        </p:txBody>
      </p:sp>
      <p:sp>
        <p:nvSpPr>
          <p:cNvPr id="84" name="Rectangle 83"/>
          <p:cNvSpPr/>
          <p:nvPr/>
        </p:nvSpPr>
        <p:spPr>
          <a:xfrm>
            <a:off x="9055883" y="3321312"/>
            <a:ext cx="404363" cy="1308065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vert="vert"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B’</a:t>
            </a:r>
          </a:p>
        </p:txBody>
      </p:sp>
      <p:sp>
        <p:nvSpPr>
          <p:cNvPr id="85" name="Rectangle 84"/>
          <p:cNvSpPr/>
          <p:nvPr/>
        </p:nvSpPr>
        <p:spPr>
          <a:xfrm>
            <a:off x="9650195" y="3321312"/>
            <a:ext cx="404363" cy="1308065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vert="vert"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B</a:t>
            </a:r>
          </a:p>
        </p:txBody>
      </p:sp>
      <p:sp>
        <p:nvSpPr>
          <p:cNvPr id="86" name="Rectangle 85"/>
          <p:cNvSpPr/>
          <p:nvPr/>
        </p:nvSpPr>
        <p:spPr>
          <a:xfrm>
            <a:off x="10183351" y="3321310"/>
            <a:ext cx="404363" cy="1308065"/>
          </a:xfrm>
          <a:prstGeom prst="rect">
            <a:avLst/>
          </a:prstGeom>
          <a:solidFill>
            <a:srgbClr val="00205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vert="vert" rtlCol="0" anchor="ctr"/>
          <a:lstStyle/>
          <a:p>
            <a:pPr algn="ctr" defTabSz="1243625">
              <a:defRPr/>
            </a:pPr>
            <a:r>
              <a:rPr lang="en-US" sz="1600" kern="0" dirty="0">
                <a:solidFill>
                  <a:srgbClr val="FFFFFF"/>
                </a:solidFill>
                <a:latin typeface="Segoe UI"/>
              </a:rPr>
              <a:t>App B’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105178" y="722451"/>
            <a:ext cx="47660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43625"/>
            <a:r>
              <a:rPr lang="en-US" sz="3200" dirty="0">
                <a:solidFill>
                  <a:schemeClr val="bg1"/>
                </a:solidFill>
                <a:latin typeface="Segoe UI"/>
              </a:rPr>
              <a:t>Containers are isolated, but share OS and, where appropriate, bins/libraries</a:t>
            </a:r>
          </a:p>
        </p:txBody>
      </p:sp>
    </p:spTree>
    <p:extLst>
      <p:ext uri="{BB962C8B-B14F-4D97-AF65-F5344CB8AC3E}">
        <p14:creationId xmlns:p14="http://schemas.microsoft.com/office/powerpoint/2010/main" val="541716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isual Studio Live! Redmond 2016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1199</Words>
  <Application>Microsoft Office PowerPoint</Application>
  <PresentationFormat>Widescreen</PresentationFormat>
  <Paragraphs>477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ＭＳ Ｐゴシック</vt:lpstr>
      <vt:lpstr>Arial</vt:lpstr>
      <vt:lpstr>Arial Bold</vt:lpstr>
      <vt:lpstr>Calibri</vt:lpstr>
      <vt:lpstr>Helvetica</vt:lpstr>
      <vt:lpstr>Lucida Console</vt:lpstr>
      <vt:lpstr>Segoe UI</vt:lpstr>
      <vt:lpstr>Segoe UI Light</vt:lpstr>
      <vt:lpstr>wf_segoe-ui_light</vt:lpstr>
      <vt:lpstr>Wingdings</vt:lpstr>
      <vt:lpstr>Visual Studio Live! Redmond 2016</vt:lpstr>
      <vt:lpstr>5-50002_Ignite_Breakout_Template</vt:lpstr>
      <vt:lpstr>Office Theme</vt:lpstr>
      <vt:lpstr>Evolving Service Costs Amortization </vt:lpstr>
      <vt:lpstr>Amortizing Costs An evolution, revolution, or circle of service?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Containers and VMs</vt:lpstr>
      <vt:lpstr>PowerPoint Presentation</vt:lpstr>
      <vt:lpstr>Instancing Multiple Copies</vt:lpstr>
      <vt:lpstr>PowerPoint Presentation</vt:lpstr>
      <vt:lpstr>Load Balancing &amp; Fault Tolerance</vt:lpstr>
      <vt:lpstr>Distribution</vt:lpstr>
      <vt:lpstr>Container Workflow</vt:lpstr>
      <vt:lpstr>Container Workflow</vt:lpstr>
      <vt:lpstr>PowerPoint Presentation</vt:lpstr>
      <vt:lpstr>PowerPoint Presentation</vt:lpstr>
      <vt:lpstr>Docker Tools for Visual Studio</vt:lpstr>
      <vt:lpstr>Visual Studio Code</vt:lpstr>
      <vt:lpstr>Container OS Targeting</vt:lpstr>
      <vt:lpstr>.NET OS Targeting w/Containers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Evolving Service Costs Amortization</dc:title>
  <dc:creator>Steve Lasker</dc:creator>
  <cp:lastModifiedBy>Steve Lasker</cp:lastModifiedBy>
  <cp:revision>7</cp:revision>
  <dcterms:created xsi:type="dcterms:W3CDTF">2016-10-17T16:01:06Z</dcterms:created>
  <dcterms:modified xsi:type="dcterms:W3CDTF">2016-10-17T16:43:51Z</dcterms:modified>
</cp:coreProperties>
</file>